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7" r:id="rId3"/>
    <p:sldMasterId id="2147483662" r:id="rId4"/>
  </p:sldMasterIdLst>
  <p:notesMasterIdLst>
    <p:notesMasterId r:id="rId20"/>
  </p:notesMasterIdLst>
  <p:sldIdLst>
    <p:sldId id="274" r:id="rId5"/>
    <p:sldId id="276" r:id="rId6"/>
    <p:sldId id="275" r:id="rId7"/>
    <p:sldId id="282" r:id="rId8"/>
    <p:sldId id="264" r:id="rId9"/>
    <p:sldId id="265" r:id="rId10"/>
    <p:sldId id="266" r:id="rId11"/>
    <p:sldId id="269" r:id="rId12"/>
    <p:sldId id="271" r:id="rId13"/>
    <p:sldId id="270" r:id="rId14"/>
    <p:sldId id="268" r:id="rId15"/>
    <p:sldId id="279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420"/>
    <a:srgbClr val="D63F20"/>
    <a:srgbClr val="D00060"/>
    <a:srgbClr val="9D2656"/>
    <a:srgbClr val="5D266F"/>
    <a:srgbClr val="66BAB2"/>
    <a:srgbClr val="384176"/>
    <a:srgbClr val="A9B52A"/>
    <a:srgbClr val="0091AC"/>
    <a:srgbClr val="2A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2" autoAdjust="0"/>
    <p:restoredTop sz="94671"/>
  </p:normalViewPr>
  <p:slideViewPr>
    <p:cSldViewPr snapToGrid="0" snapToObjects="1">
      <p:cViewPr varScale="1">
        <p:scale>
          <a:sx n="83" d="100"/>
          <a:sy n="83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.bidon\Desktop\Demandes%20ponctuelles\note%20de%20conjoncture%20industrie\Juin%202017%20Industri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.bidon\Desktop\Demandes%20ponctuelles\note%20de%20conjoncture%20industrie\Juin%202017%20Industrie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bidon\Desktop\Demandes%20ponctuelles\note%20de%20conjoncture%20industrie\Juin%202017%20Industri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.bidon\Desktop\Demandes%20ponctuelles\note%20de%20conjoncture%20industrie\Juin%202017%20Industrie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bidon\Desktop\Demandes%20ponctuelles\note%20de%20conjoncture%20industrie\Juin%202017%20Industr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Opinion sur le niveau d’activité des industriels du Nord-Pas-de-Calais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bonne</c:v>
          </c:tx>
          <c:spPr>
            <a:solidFill>
              <a:srgbClr val="EEA4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EA42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MAJ'!$A$18:$A$27</c:f>
              <c:strCache>
                <c:ptCount val="10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 </c:v>
                </c:pt>
              </c:strCache>
            </c:strRef>
          </c:cat>
          <c:val>
            <c:numRef>
              <c:f>'Indust à MAJ'!$I$18:$I$27</c:f>
              <c:numCache>
                <c:formatCode>0%</c:formatCode>
                <c:ptCount val="10"/>
                <c:pt idx="0">
                  <c:v>0.37</c:v>
                </c:pt>
                <c:pt idx="1">
                  <c:v>0.32</c:v>
                </c:pt>
                <c:pt idx="2">
                  <c:v>0.43000000000000005</c:v>
                </c:pt>
                <c:pt idx="3">
                  <c:v>0.43</c:v>
                </c:pt>
                <c:pt idx="4">
                  <c:v>0.37</c:v>
                </c:pt>
                <c:pt idx="5">
                  <c:v>0.47000000000000003</c:v>
                </c:pt>
                <c:pt idx="6">
                  <c:v>0.46</c:v>
                </c:pt>
                <c:pt idx="7">
                  <c:v>0.51</c:v>
                </c:pt>
                <c:pt idx="8">
                  <c:v>0.49</c:v>
                </c:pt>
                <c:pt idx="9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8-46ED-8267-8D55DB4BF0D1}"/>
            </c:ext>
          </c:extLst>
        </c:ser>
        <c:ser>
          <c:idx val="2"/>
          <c:order val="2"/>
          <c:tx>
            <c:v>mauvaise</c:v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MAJ'!$A$18:$A$27</c:f>
              <c:strCache>
                <c:ptCount val="10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 </c:v>
                </c:pt>
              </c:strCache>
            </c:strRef>
          </c:cat>
          <c:val>
            <c:numRef>
              <c:f>'Indust à MAJ'!$J$18:$J$27</c:f>
              <c:numCache>
                <c:formatCode>0%</c:formatCode>
                <c:ptCount val="10"/>
                <c:pt idx="0">
                  <c:v>0.21</c:v>
                </c:pt>
                <c:pt idx="1">
                  <c:v>0.26</c:v>
                </c:pt>
                <c:pt idx="2">
                  <c:v>0.16</c:v>
                </c:pt>
                <c:pt idx="3">
                  <c:v>0.29000000000000004</c:v>
                </c:pt>
                <c:pt idx="4">
                  <c:v>0.25</c:v>
                </c:pt>
                <c:pt idx="5">
                  <c:v>0.16</c:v>
                </c:pt>
                <c:pt idx="6">
                  <c:v>0.19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8-46ED-8267-8D55DB4BF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3906544"/>
        <c:axId val="178755808"/>
      </c:barChart>
      <c:lineChart>
        <c:grouping val="standard"/>
        <c:varyColors val="0"/>
        <c:ser>
          <c:idx val="0"/>
          <c:order val="0"/>
          <c:tx>
            <c:v>Solde d'opinion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MAJ'!$A$18:$A$27</c:f>
              <c:strCache>
                <c:ptCount val="10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 </c:v>
                </c:pt>
              </c:strCache>
            </c:strRef>
          </c:cat>
          <c:val>
            <c:numRef>
              <c:f>'Indust à MAJ'!$H$18:$H$27</c:f>
              <c:numCache>
                <c:formatCode>0%</c:formatCode>
                <c:ptCount val="10"/>
                <c:pt idx="0">
                  <c:v>0.16</c:v>
                </c:pt>
                <c:pt idx="1">
                  <c:v>6.0000000000000005E-2</c:v>
                </c:pt>
                <c:pt idx="2">
                  <c:v>0.27000000000000007</c:v>
                </c:pt>
                <c:pt idx="3">
                  <c:v>0.14000000000000001</c:v>
                </c:pt>
                <c:pt idx="4">
                  <c:v>0.11999999999999998</c:v>
                </c:pt>
                <c:pt idx="5">
                  <c:v>0.31000000000000005</c:v>
                </c:pt>
                <c:pt idx="6">
                  <c:v>0.27</c:v>
                </c:pt>
                <c:pt idx="7">
                  <c:v>0.37</c:v>
                </c:pt>
                <c:pt idx="8">
                  <c:v>0.36</c:v>
                </c:pt>
                <c:pt idx="9">
                  <c:v>0.47000000000000003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A8-46ED-8267-8D55DB4BF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06544"/>
        <c:axId val="178755808"/>
      </c:lineChart>
      <c:catAx>
        <c:axId val="13390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78755808"/>
        <c:crosses val="autoZero"/>
        <c:auto val="1"/>
        <c:lblAlgn val="ctr"/>
        <c:lblOffset val="100"/>
        <c:noMultiLvlLbl val="0"/>
      </c:catAx>
      <c:valAx>
        <c:axId val="17875580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33906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Opinions des dirigeants de l’industrie sur leur</a:t>
            </a:r>
            <a:r>
              <a:rPr lang="fr-FR" sz="1400" baseline="0" dirty="0" smtClean="0">
                <a:solidFill>
                  <a:schemeClr val="bg1">
                    <a:lumMod val="50000"/>
                  </a:schemeClr>
                </a:solidFill>
              </a:rPr>
              <a:t> trésorerie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Bonne</c:v>
          </c:tx>
          <c:spPr>
            <a:solidFill>
              <a:srgbClr val="EEA4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EA42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MAJ'!$W$18:$W$27</c:f>
              <c:strCache>
                <c:ptCount val="10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</c:v>
                </c:pt>
              </c:strCache>
            </c:strRef>
          </c:cat>
          <c:val>
            <c:numRef>
              <c:f>'Indust à MAJ'!$AD$18:$AD$27</c:f>
              <c:numCache>
                <c:formatCode>0%</c:formatCode>
                <c:ptCount val="10"/>
                <c:pt idx="0">
                  <c:v>0.33</c:v>
                </c:pt>
                <c:pt idx="1">
                  <c:v>0.39</c:v>
                </c:pt>
                <c:pt idx="2">
                  <c:v>0.36</c:v>
                </c:pt>
                <c:pt idx="3">
                  <c:v>0.35</c:v>
                </c:pt>
                <c:pt idx="4">
                  <c:v>0.45</c:v>
                </c:pt>
                <c:pt idx="5">
                  <c:v>0.45999999999999996</c:v>
                </c:pt>
                <c:pt idx="6">
                  <c:v>0.41</c:v>
                </c:pt>
                <c:pt idx="7">
                  <c:v>0.47</c:v>
                </c:pt>
                <c:pt idx="8">
                  <c:v>0.44999999999999996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C05-AFB0-61E961B3527C}"/>
            </c:ext>
          </c:extLst>
        </c:ser>
        <c:ser>
          <c:idx val="2"/>
          <c:order val="2"/>
          <c:tx>
            <c:v>Mauvaise</c:v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MAJ'!$W$18:$W$27</c:f>
              <c:strCache>
                <c:ptCount val="10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</c:v>
                </c:pt>
              </c:strCache>
            </c:strRef>
          </c:cat>
          <c:val>
            <c:numRef>
              <c:f>'Indust à MAJ'!$AE$18:$AE$27</c:f>
              <c:numCache>
                <c:formatCode>0%</c:formatCode>
                <c:ptCount val="10"/>
                <c:pt idx="0">
                  <c:v>0.26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0.22</c:v>
                </c:pt>
                <c:pt idx="5">
                  <c:v>0.23</c:v>
                </c:pt>
                <c:pt idx="6">
                  <c:v>0.24</c:v>
                </c:pt>
                <c:pt idx="7">
                  <c:v>0.18</c:v>
                </c:pt>
                <c:pt idx="8">
                  <c:v>0.16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C05-AFB0-61E961B35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8355296"/>
        <c:axId val="88355856"/>
      </c:barChart>
      <c:lineChart>
        <c:grouping val="standard"/>
        <c:varyColors val="0"/>
        <c:ser>
          <c:idx val="0"/>
          <c:order val="0"/>
          <c:tx>
            <c:v>Solde d'opinion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MAJ'!$W$18:$W$27</c:f>
              <c:strCache>
                <c:ptCount val="10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</c:v>
                </c:pt>
              </c:strCache>
            </c:strRef>
          </c:cat>
          <c:val>
            <c:numRef>
              <c:f>'Indust à MAJ'!$AC$18:$AC$27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0.15000000000000002</c:v>
                </c:pt>
                <c:pt idx="2">
                  <c:v>0.12</c:v>
                </c:pt>
                <c:pt idx="3">
                  <c:v>0.10999999999999997</c:v>
                </c:pt>
                <c:pt idx="4">
                  <c:v>0.23000000000000004</c:v>
                </c:pt>
                <c:pt idx="5">
                  <c:v>0.22999999999999993</c:v>
                </c:pt>
                <c:pt idx="6">
                  <c:v>0.16999999999999998</c:v>
                </c:pt>
                <c:pt idx="7">
                  <c:v>0.28999999999999998</c:v>
                </c:pt>
                <c:pt idx="8">
                  <c:v>0.28999999999999998</c:v>
                </c:pt>
                <c:pt idx="9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72-4C05-AFB0-61E961B35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55296"/>
        <c:axId val="88355856"/>
      </c:lineChart>
      <c:catAx>
        <c:axId val="8835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8355856"/>
        <c:crosses val="autoZero"/>
        <c:auto val="1"/>
        <c:lblAlgn val="ctr"/>
        <c:lblOffset val="100"/>
        <c:noMultiLvlLbl val="0"/>
      </c:catAx>
      <c:valAx>
        <c:axId val="8835585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88355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Baisse</c:v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10"/>
            <c:invertIfNegative val="0"/>
            <c:bubble3D val="0"/>
            <c:spPr>
              <a:pattFill prst="ltUpDiag">
                <a:fgClr>
                  <a:sysClr val="window" lastClr="FFFFFF">
                    <a:lumMod val="50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A07-4CDB-BF5E-D732AA61A2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MAJ'!$AT$18:$AT$28</c:f>
              <c:strCache>
                <c:ptCount val="11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</c:v>
                </c:pt>
                <c:pt idx="10">
                  <c:v>t4 2017 (p)</c:v>
                </c:pt>
              </c:strCache>
            </c:strRef>
          </c:cat>
          <c:val>
            <c:numRef>
              <c:f>'Indust à MAJ'!$AU$18:$AU$28</c:f>
              <c:numCache>
                <c:formatCode>0%</c:formatCode>
                <c:ptCount val="11"/>
                <c:pt idx="0">
                  <c:v>0.14000000000000001</c:v>
                </c:pt>
                <c:pt idx="1">
                  <c:v>0.21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0.16</c:v>
                </c:pt>
                <c:pt idx="5">
                  <c:v>0.13</c:v>
                </c:pt>
                <c:pt idx="6">
                  <c:v>0.11</c:v>
                </c:pt>
                <c:pt idx="7">
                  <c:v>0.12</c:v>
                </c:pt>
                <c:pt idx="8">
                  <c:v>0.11</c:v>
                </c:pt>
                <c:pt idx="9">
                  <c:v>0.08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7-4CDB-BF5E-D732AA61A262}"/>
            </c:ext>
          </c:extLst>
        </c:ser>
        <c:ser>
          <c:idx val="1"/>
          <c:order val="1"/>
          <c:tx>
            <c:v>Hausse</c:v>
          </c:tx>
          <c:spPr>
            <a:solidFill>
              <a:srgbClr val="EEA420"/>
            </a:solidFill>
          </c:spPr>
          <c:invertIfNegative val="0"/>
          <c:dPt>
            <c:idx val="10"/>
            <c:invertIfNegative val="0"/>
            <c:bubble3D val="0"/>
            <c:spPr>
              <a:pattFill prst="ltDnDiag">
                <a:fgClr>
                  <a:srgbClr val="EEA42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CA07-4CDB-BF5E-D732AA61A2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EA42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MAJ'!$AT$18:$AT$28</c:f>
              <c:strCache>
                <c:ptCount val="11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</c:v>
                </c:pt>
                <c:pt idx="10">
                  <c:v>t4 2017 (p)</c:v>
                </c:pt>
              </c:strCache>
            </c:strRef>
          </c:cat>
          <c:val>
            <c:numRef>
              <c:f>'Indust à MAJ'!$AW$18:$AW$28</c:f>
              <c:numCache>
                <c:formatCode>0%</c:formatCode>
                <c:ptCount val="11"/>
                <c:pt idx="0">
                  <c:v>0.14000000000000001</c:v>
                </c:pt>
                <c:pt idx="1">
                  <c:v>0.15</c:v>
                </c:pt>
                <c:pt idx="2">
                  <c:v>0.16</c:v>
                </c:pt>
                <c:pt idx="3">
                  <c:v>0.19</c:v>
                </c:pt>
                <c:pt idx="4">
                  <c:v>0.16</c:v>
                </c:pt>
                <c:pt idx="5">
                  <c:v>0.12</c:v>
                </c:pt>
                <c:pt idx="6">
                  <c:v>0.11</c:v>
                </c:pt>
                <c:pt idx="7">
                  <c:v>0.16</c:v>
                </c:pt>
                <c:pt idx="8">
                  <c:v>0.18</c:v>
                </c:pt>
                <c:pt idx="9">
                  <c:v>0.19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07-4CDB-BF5E-D732AA61A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4256112"/>
        <c:axId val="174256672"/>
      </c:barChart>
      <c:lineChart>
        <c:grouping val="standard"/>
        <c:varyColors val="0"/>
        <c:ser>
          <c:idx val="2"/>
          <c:order val="2"/>
          <c:tx>
            <c:v>Solde d'opinion</c:v>
          </c:tx>
          <c:marker>
            <c:symbol val="none"/>
          </c:marker>
          <c:dPt>
            <c:idx val="10"/>
            <c:bubble3D val="0"/>
            <c:spPr>
              <a:ln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7-CA07-4CDB-BF5E-D732AA61A2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MAJ'!$AT$18:$AT$28</c:f>
              <c:strCache>
                <c:ptCount val="11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</c:v>
                </c:pt>
                <c:pt idx="10">
                  <c:v>t4 2017 (p)</c:v>
                </c:pt>
              </c:strCache>
            </c:strRef>
          </c:cat>
          <c:val>
            <c:numRef>
              <c:f>'Indust à MAJ'!$BH$18:$BH$28</c:f>
              <c:numCache>
                <c:formatCode>0%</c:formatCode>
                <c:ptCount val="11"/>
                <c:pt idx="0">
                  <c:v>0</c:v>
                </c:pt>
                <c:pt idx="1">
                  <c:v>-0.06</c:v>
                </c:pt>
                <c:pt idx="2">
                  <c:v>1.999999999999999E-2</c:v>
                </c:pt>
                <c:pt idx="3">
                  <c:v>7.0000000000000007E-2</c:v>
                </c:pt>
                <c:pt idx="4">
                  <c:v>0</c:v>
                </c:pt>
                <c:pt idx="5">
                  <c:v>-1.0000000000000009E-2</c:v>
                </c:pt>
                <c:pt idx="6">
                  <c:v>0</c:v>
                </c:pt>
                <c:pt idx="7">
                  <c:v>4.0000000000000008E-2</c:v>
                </c:pt>
                <c:pt idx="8">
                  <c:v>6.9999999999999993E-2</c:v>
                </c:pt>
                <c:pt idx="9">
                  <c:v>0.11</c:v>
                </c:pt>
                <c:pt idx="10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A07-4CDB-BF5E-D732AA61A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56112"/>
        <c:axId val="174256672"/>
      </c:lineChart>
      <c:catAx>
        <c:axId val="174256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74256672"/>
        <c:crosses val="autoZero"/>
        <c:auto val="1"/>
        <c:lblAlgn val="ctr"/>
        <c:lblOffset val="600"/>
        <c:noMultiLvlLbl val="0"/>
      </c:catAx>
      <c:valAx>
        <c:axId val="17425667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74256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fr-FR" sz="1300" dirty="0" smtClean="0">
                <a:solidFill>
                  <a:schemeClr val="bg1">
                    <a:lumMod val="50000"/>
                  </a:schemeClr>
                </a:solidFill>
              </a:rPr>
              <a:t>Part</a:t>
            </a:r>
            <a:r>
              <a:rPr lang="fr-FR" sz="1300" baseline="0" dirty="0" smtClean="0">
                <a:solidFill>
                  <a:schemeClr val="bg1">
                    <a:lumMod val="50000"/>
                  </a:schemeClr>
                </a:solidFill>
              </a:rPr>
              <a:t> des entreprises ayant investi</a:t>
            </a:r>
            <a:endParaRPr lang="fr-FR" sz="1300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EEA42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9846467260458949E-2"/>
                  <c:y val="-4.66457083377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2F-48AD-8414-6CE62263C1DB}"/>
                </c:ext>
              </c:extLst>
            </c:dLbl>
            <c:dLbl>
              <c:idx val="3"/>
              <c:layout>
                <c:manualLayout>
                  <c:x val="-9.923233630229452E-3"/>
                  <c:y val="4.04262805593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2F-48AD-8414-6CE62263C1DB}"/>
                </c:ext>
              </c:extLst>
            </c:dLbl>
            <c:dLbl>
              <c:idx val="4"/>
              <c:layout>
                <c:manualLayout>
                  <c:x val="-1.4884850445344176E-2"/>
                  <c:y val="-4.04262805593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2F-48AD-8414-6CE62263C1DB}"/>
                </c:ext>
              </c:extLst>
            </c:dLbl>
            <c:dLbl>
              <c:idx val="8"/>
              <c:layout>
                <c:manualLayout>
                  <c:x val="-3.473131770580308E-2"/>
                  <c:y val="-4.66457083377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2F-48AD-8414-6CE62263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MAJ'!$AI$18:$AI$27</c:f>
              <c:strCache>
                <c:ptCount val="10"/>
                <c:pt idx="0">
                  <c:v>t3 2014</c:v>
                </c:pt>
                <c:pt idx="1">
                  <c:v>t1 2015</c:v>
                </c:pt>
                <c:pt idx="2">
                  <c:v>t2 2015</c:v>
                </c:pt>
                <c:pt idx="3">
                  <c:v>t3 2015</c:v>
                </c:pt>
                <c:pt idx="4">
                  <c:v>t1 2016</c:v>
                </c:pt>
                <c:pt idx="5">
                  <c:v>t2 2016</c:v>
                </c:pt>
                <c:pt idx="6">
                  <c:v>t3 2016</c:v>
                </c:pt>
                <c:pt idx="7">
                  <c:v>t1 2017</c:v>
                </c:pt>
                <c:pt idx="8">
                  <c:v>t2 2017</c:v>
                </c:pt>
                <c:pt idx="9">
                  <c:v>t3 2017</c:v>
                </c:pt>
              </c:strCache>
            </c:strRef>
          </c:cat>
          <c:val>
            <c:numRef>
              <c:f>'Indust à MAJ'!$AJ$18:$AJ$27</c:f>
              <c:numCache>
                <c:formatCode>0%</c:formatCode>
                <c:ptCount val="10"/>
                <c:pt idx="0">
                  <c:v>0.28000000000000003</c:v>
                </c:pt>
                <c:pt idx="1">
                  <c:v>0.35</c:v>
                </c:pt>
                <c:pt idx="2">
                  <c:v>0.39</c:v>
                </c:pt>
                <c:pt idx="3">
                  <c:v>0.39</c:v>
                </c:pt>
                <c:pt idx="4">
                  <c:v>0.42</c:v>
                </c:pt>
                <c:pt idx="5">
                  <c:v>0.38</c:v>
                </c:pt>
                <c:pt idx="6">
                  <c:v>0.34</c:v>
                </c:pt>
                <c:pt idx="7">
                  <c:v>0.37</c:v>
                </c:pt>
                <c:pt idx="8">
                  <c:v>0.39</c:v>
                </c:pt>
                <c:pt idx="9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2F-48AD-8414-6CE62263C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258912"/>
        <c:axId val="174259472"/>
      </c:lineChart>
      <c:catAx>
        <c:axId val="174258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74259472"/>
        <c:crosses val="autoZero"/>
        <c:auto val="1"/>
        <c:lblAlgn val="ctr"/>
        <c:lblOffset val="100"/>
        <c:noMultiLvlLbl val="0"/>
      </c:catAx>
      <c:valAx>
        <c:axId val="174259472"/>
        <c:scaling>
          <c:orientation val="minMax"/>
          <c:min val="0.15000000000000002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7425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'Indust à MAJ'!$BQ$3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'Indust à MAJ'!$BP$4:$BP$16</c:f>
              <c:strCache>
                <c:ptCount val="13"/>
                <c:pt idx="0">
                  <c:v>Défaillance du (des) principal (aux) client(s) </c:v>
                </c:pt>
                <c:pt idx="1">
                  <c:v>Assurances crédits client</c:v>
                </c:pt>
                <c:pt idx="2">
                  <c:v>Coût de l'énergie</c:v>
                </c:pt>
                <c:pt idx="3">
                  <c:v>Difficulté de financement</c:v>
                </c:pt>
                <c:pt idx="4">
                  <c:v>Modification des délais de paiement </c:v>
                </c:pt>
                <c:pt idx="5">
                  <c:v>Difficulté d'accès au crédit bancaire</c:v>
                </c:pt>
                <c:pt idx="6">
                  <c:v>Autre</c:v>
                </c:pt>
                <c:pt idx="7">
                  <c:v>Annulation / report de commandes</c:v>
                </c:pt>
                <c:pt idx="8">
                  <c:v>Impayés</c:v>
                </c:pt>
                <c:pt idx="9">
                  <c:v>Coût des matières premières </c:v>
                </c:pt>
                <c:pt idx="10">
                  <c:v>Baisse du chiffre d'affaires</c:v>
                </c:pt>
                <c:pt idx="11">
                  <c:v>Besoin de trésorerie</c:v>
                </c:pt>
                <c:pt idx="12">
                  <c:v>Problèmes de recrutement</c:v>
                </c:pt>
              </c:strCache>
            </c:strRef>
          </c:cat>
          <c:val>
            <c:numRef>
              <c:f>'Indust à MAJ'!$BQ$4:$BQ$16</c:f>
              <c:numCache>
                <c:formatCode>0%</c:formatCode>
                <c:ptCount val="13"/>
                <c:pt idx="0">
                  <c:v>0.02</c:v>
                </c:pt>
                <c:pt idx="1">
                  <c:v>0.04</c:v>
                </c:pt>
                <c:pt idx="2">
                  <c:v>0.04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0.1</c:v>
                </c:pt>
                <c:pt idx="7">
                  <c:v>0.12</c:v>
                </c:pt>
                <c:pt idx="8">
                  <c:v>0.13</c:v>
                </c:pt>
                <c:pt idx="9">
                  <c:v>0.16</c:v>
                </c:pt>
                <c:pt idx="10">
                  <c:v>0.3</c:v>
                </c:pt>
                <c:pt idx="11">
                  <c:v>0.36</c:v>
                </c:pt>
                <c:pt idx="1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9-478C-BBDA-66B1EB34C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261712"/>
        <c:axId val="174262272"/>
      </c:barChart>
      <c:catAx>
        <c:axId val="174261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74262272"/>
        <c:crosses val="autoZero"/>
        <c:auto val="1"/>
        <c:lblAlgn val="ctr"/>
        <c:lblOffset val="100"/>
        <c:noMultiLvlLbl val="0"/>
      </c:catAx>
      <c:valAx>
        <c:axId val="17426227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fr-FR"/>
          </a:p>
        </c:txPr>
        <c:crossAx val="1742617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Perspective!$B$1</c:f>
              <c:strCache>
                <c:ptCount val="1"/>
                <c:pt idx="0">
                  <c:v>Amélioration </c:v>
                </c:pt>
              </c:strCache>
            </c:strRef>
          </c:tx>
          <c:spPr>
            <a:solidFill>
              <a:srgbClr val="EEA4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EA42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Perspective!$A$3:$A$9</c:f>
              <c:strCache>
                <c:ptCount val="7"/>
                <c:pt idx="0">
                  <c:v>septembre 2015</c:v>
                </c:pt>
                <c:pt idx="1">
                  <c:v>mars 2016</c:v>
                </c:pt>
                <c:pt idx="2">
                  <c:v>juin 2016</c:v>
                </c:pt>
                <c:pt idx="3">
                  <c:v>septembre 2016</c:v>
                </c:pt>
                <c:pt idx="4">
                  <c:v>mars 2017</c:v>
                </c:pt>
                <c:pt idx="5">
                  <c:v>juin 2017</c:v>
                </c:pt>
                <c:pt idx="6">
                  <c:v>septembre 2017</c:v>
                </c:pt>
              </c:strCache>
            </c:strRef>
          </c:cat>
          <c:val>
            <c:numRef>
              <c:f>Perspective!$B$3:$B$9</c:f>
              <c:numCache>
                <c:formatCode>0%</c:formatCode>
                <c:ptCount val="7"/>
                <c:pt idx="0">
                  <c:v>0.22</c:v>
                </c:pt>
                <c:pt idx="1">
                  <c:v>0.31</c:v>
                </c:pt>
                <c:pt idx="2">
                  <c:v>0.16</c:v>
                </c:pt>
                <c:pt idx="3">
                  <c:v>0.21</c:v>
                </c:pt>
                <c:pt idx="4">
                  <c:v>0.31</c:v>
                </c:pt>
                <c:pt idx="5">
                  <c:v>0.26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E-4C1F-BED8-B844F54AFED8}"/>
            </c:ext>
          </c:extLst>
        </c:ser>
        <c:ser>
          <c:idx val="1"/>
          <c:order val="1"/>
          <c:tx>
            <c:strRef>
              <c:f>Perspective!$C$1</c:f>
              <c:strCache>
                <c:ptCount val="1"/>
                <c:pt idx="0">
                  <c:v>Détérioration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2.0517798876385735E-2"/>
                  <c:y val="-5.582393044426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EE-4C1F-BED8-B844F54AF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Perspective!$A$3:$A$9</c:f>
              <c:strCache>
                <c:ptCount val="7"/>
                <c:pt idx="0">
                  <c:v>septembre 2015</c:v>
                </c:pt>
                <c:pt idx="1">
                  <c:v>mars 2016</c:v>
                </c:pt>
                <c:pt idx="2">
                  <c:v>juin 2016</c:v>
                </c:pt>
                <c:pt idx="3">
                  <c:v>septembre 2016</c:v>
                </c:pt>
                <c:pt idx="4">
                  <c:v>mars 2017</c:v>
                </c:pt>
                <c:pt idx="5">
                  <c:v>juin 2017</c:v>
                </c:pt>
                <c:pt idx="6">
                  <c:v>septembre 2017</c:v>
                </c:pt>
              </c:strCache>
            </c:strRef>
          </c:cat>
          <c:val>
            <c:numRef>
              <c:f>Perspective!$C$3:$C$9</c:f>
              <c:numCache>
                <c:formatCode>0%</c:formatCode>
                <c:ptCount val="7"/>
                <c:pt idx="0">
                  <c:v>0.2</c:v>
                </c:pt>
                <c:pt idx="1">
                  <c:v>0.17</c:v>
                </c:pt>
                <c:pt idx="2">
                  <c:v>0.16</c:v>
                </c:pt>
                <c:pt idx="3">
                  <c:v>0.21</c:v>
                </c:pt>
                <c:pt idx="4">
                  <c:v>0.13</c:v>
                </c:pt>
                <c:pt idx="5">
                  <c:v>0.1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EE-4C1F-BED8-B844F54AF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819872"/>
        <c:axId val="174820432"/>
      </c:barChart>
      <c:lineChart>
        <c:grouping val="standard"/>
        <c:varyColors val="0"/>
        <c:ser>
          <c:idx val="2"/>
          <c:order val="2"/>
          <c:tx>
            <c:strRef>
              <c:f>Perspective!$D$1</c:f>
              <c:strCache>
                <c:ptCount val="1"/>
                <c:pt idx="0">
                  <c:v>Solde 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7.2642275545020838E-3"/>
                  <c:y val="-6.44122274356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EE-4C1F-BED8-B844F54AFED8}"/>
                </c:ext>
              </c:extLst>
            </c:dLbl>
            <c:dLbl>
              <c:idx val="5"/>
              <c:layout>
                <c:manualLayout>
                  <c:x val="-3.6321137772510419E-3"/>
                  <c:y val="-4.72356334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EE-4C1F-BED8-B844F54AFED8}"/>
                </c:ext>
              </c:extLst>
            </c:dLbl>
            <c:dLbl>
              <c:idx val="6"/>
              <c:layout>
                <c:manualLayout>
                  <c:x val="-3.6321137772510419E-3"/>
                  <c:y val="-6.44122274356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EE-4C1F-BED8-B844F54AF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Perspective!$A$3:$A$9</c:f>
              <c:strCache>
                <c:ptCount val="7"/>
                <c:pt idx="0">
                  <c:v>septembre 2015</c:v>
                </c:pt>
                <c:pt idx="1">
                  <c:v>mars 2016</c:v>
                </c:pt>
                <c:pt idx="2">
                  <c:v>juin 2016</c:v>
                </c:pt>
                <c:pt idx="3">
                  <c:v>septembre 2016</c:v>
                </c:pt>
                <c:pt idx="4">
                  <c:v>mars 2017</c:v>
                </c:pt>
                <c:pt idx="5">
                  <c:v>juin 2017</c:v>
                </c:pt>
                <c:pt idx="6">
                  <c:v>septembre 2017</c:v>
                </c:pt>
              </c:strCache>
            </c:strRef>
          </c:cat>
          <c:val>
            <c:numRef>
              <c:f>Perspective!$D$3:$D$9</c:f>
              <c:numCache>
                <c:formatCode>0%</c:formatCode>
                <c:ptCount val="7"/>
                <c:pt idx="0">
                  <c:v>1.999999999999999E-2</c:v>
                </c:pt>
                <c:pt idx="1">
                  <c:v>0.13999999999999999</c:v>
                </c:pt>
                <c:pt idx="2">
                  <c:v>0</c:v>
                </c:pt>
                <c:pt idx="3">
                  <c:v>0</c:v>
                </c:pt>
                <c:pt idx="4">
                  <c:v>0.18</c:v>
                </c:pt>
                <c:pt idx="5">
                  <c:v>0.16</c:v>
                </c:pt>
                <c:pt idx="6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EE-4C1F-BED8-B844F54AF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19872"/>
        <c:axId val="174820432"/>
      </c:lineChart>
      <c:catAx>
        <c:axId val="174819872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fr-FR"/>
          </a:p>
        </c:txPr>
        <c:crossAx val="174820432"/>
        <c:crosses val="autoZero"/>
        <c:auto val="1"/>
        <c:lblAlgn val="ctr"/>
        <c:lblOffset val="100"/>
        <c:noMultiLvlLbl val="0"/>
      </c:catAx>
      <c:valAx>
        <c:axId val="1748204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fr-FR"/>
          </a:p>
        </c:txPr>
        <c:crossAx val="1748198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DE4A8-B62A-A149-9153-C0464B73B444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FC22C-035C-DE41-A261-8E9018DC1A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3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731">
            <a:off x="-1204182" y="696153"/>
            <a:ext cx="5399543" cy="5399543"/>
          </a:xfrm>
          <a:prstGeom prst="rect">
            <a:avLst/>
          </a:prstGeom>
        </p:spPr>
      </p:pic>
      <p:sp>
        <p:nvSpPr>
          <p:cNvPr id="8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4411" y="1526301"/>
            <a:ext cx="2745133" cy="37973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271415">
              <a:buNone/>
              <a:defRPr sz="2500" b="0" spc="300">
                <a:solidFill>
                  <a:srgbClr val="EEA420"/>
                </a:solidFill>
              </a:defRPr>
            </a:lvl1pPr>
            <a:lvl2pPr marL="0" indent="0" defTabSz="271415">
              <a:buNone/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9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" y="395833"/>
            <a:ext cx="6453533" cy="532980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1415">
              <a:buNone/>
              <a:defRPr sz="1900" b="1" cap="all">
                <a:solidFill>
                  <a:srgbClr val="EEA420"/>
                </a:solidFill>
              </a:defRPr>
            </a:lvl1pPr>
            <a:lvl2pPr marL="0" indent="0" defTabSz="271415">
              <a:buNone/>
              <a:defRPr sz="1600" cap="all">
                <a:solidFill>
                  <a:srgbClr val="003E79"/>
                </a:solidFill>
              </a:defRPr>
            </a:lvl2pPr>
            <a:lvl3pPr marL="0" indent="0" defTabSz="271415">
              <a:buNone/>
              <a:defRPr sz="1500">
                <a:solidFill>
                  <a:schemeClr val="tx2"/>
                </a:solidFill>
              </a:defRPr>
            </a:lvl3pPr>
            <a:lvl4pPr marL="0" indent="0" defTabSz="271415">
              <a:buNone/>
              <a:defRPr sz="1200">
                <a:solidFill>
                  <a:schemeClr val="tx2"/>
                </a:solidFill>
              </a:defRPr>
            </a:lvl4pPr>
            <a:lvl5pPr marL="0" indent="0" defTabSz="271415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15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 e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1"/>
          </p:nvPr>
        </p:nvSpPr>
        <p:spPr>
          <a:xfrm>
            <a:off x="4211273" y="1"/>
            <a:ext cx="4932728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lIns="91424" tIns="45712" rIns="91424" bIns="45712"/>
          <a:lstStyle/>
          <a:p>
            <a:endParaRPr lang="fr-FR"/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" y="395833"/>
            <a:ext cx="3397679" cy="532980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1415">
              <a:buNone/>
              <a:defRPr sz="1900" b="1" cap="all">
                <a:solidFill>
                  <a:srgbClr val="EEA420"/>
                </a:solidFill>
              </a:defRPr>
            </a:lvl1pPr>
            <a:lvl2pPr marL="0" indent="0" defTabSz="271415">
              <a:buNone/>
              <a:defRPr sz="1600" cap="all">
                <a:solidFill>
                  <a:srgbClr val="003E79"/>
                </a:solidFill>
              </a:defRPr>
            </a:lvl2pPr>
            <a:lvl3pPr marL="0" indent="0" defTabSz="271415">
              <a:buNone/>
              <a:defRPr sz="1500">
                <a:solidFill>
                  <a:schemeClr val="tx2"/>
                </a:solidFill>
              </a:defRPr>
            </a:lvl3pPr>
            <a:lvl4pPr marL="0" indent="0" defTabSz="271415">
              <a:buNone/>
              <a:defRPr sz="1200">
                <a:solidFill>
                  <a:schemeClr val="tx2"/>
                </a:solidFill>
              </a:defRPr>
            </a:lvl4pPr>
            <a:lvl5pPr marL="0" indent="0" defTabSz="271415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00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9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9144000" cy="5700713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072" y="288776"/>
            <a:ext cx="5099474" cy="5111659"/>
          </a:xfrm>
          <a:prstGeom prst="rect">
            <a:avLst/>
          </a:prstGeom>
        </p:spPr>
      </p:pic>
      <p:sp>
        <p:nvSpPr>
          <p:cNvPr id="8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396002" y="950558"/>
            <a:ext cx="2745133" cy="37973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271367">
              <a:buNone/>
              <a:defRPr sz="2900" b="0" spc="3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defTabSz="271367">
              <a:buNone/>
              <a:defRPr sz="2000" b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23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avec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98"/>
            <a:ext cx="9144000" cy="62460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3589"/>
            <a:ext cx="9144000" cy="32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image">
    <p:bg>
      <p:bgPr>
        <a:solidFill>
          <a:srgbClr val="EEA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731">
            <a:off x="-1204182" y="112920"/>
            <a:ext cx="5399543" cy="5399543"/>
          </a:xfrm>
          <a:prstGeom prst="rect">
            <a:avLst/>
          </a:prstGeom>
        </p:spPr>
      </p:pic>
      <p:sp>
        <p:nvSpPr>
          <p:cNvPr id="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396002" y="950558"/>
            <a:ext cx="2745133" cy="37973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271367">
              <a:buNone/>
              <a:defRPr sz="2900" b="0" spc="300">
                <a:solidFill>
                  <a:srgbClr val="EEA420"/>
                </a:solidFill>
                <a:latin typeface="Arial"/>
                <a:cs typeface="Arial"/>
              </a:defRPr>
            </a:lvl1pPr>
            <a:lvl2pPr marL="0" indent="0" defTabSz="271367">
              <a:buNone/>
              <a:defRPr sz="2000" b="0">
                <a:solidFill>
                  <a:srgbClr val="EEA420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00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bg>
      <p:bgPr>
        <a:solidFill>
          <a:srgbClr val="EEA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8819" flipH="1">
            <a:off x="4932040" y="149439"/>
            <a:ext cx="5399543" cy="5399543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65737" y="4576844"/>
            <a:ext cx="51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039"/>
            <a:r>
              <a:rPr lang="fr-FR" dirty="0" err="1" smtClean="0">
                <a:solidFill>
                  <a:srgbClr val="FFFFFF"/>
                </a:solidFill>
                <a:latin typeface="Arial"/>
                <a:cs typeface="Arial"/>
              </a:rPr>
              <a:t>hautsdefrance.cci.fr</a:t>
            </a:r>
            <a:endParaRPr lang="fr-FR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099728" y="2298672"/>
            <a:ext cx="2656332" cy="248782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0" lvl="1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600" b="1" cap="small" dirty="0" smtClean="0">
                <a:solidFill>
                  <a:srgbClr val="384176"/>
                </a:solidFill>
                <a:latin typeface="Arial"/>
                <a:cs typeface="Arial" panose="020B0604020202020204" pitchFamily="34" charset="0"/>
              </a:rPr>
              <a:t>Analyse réalisée par </a:t>
            </a:r>
          </a:p>
          <a:p>
            <a:pPr marL="0" lvl="1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600" b="1" cap="small" dirty="0" smtClean="0">
                <a:solidFill>
                  <a:srgbClr val="384176"/>
                </a:solidFill>
                <a:latin typeface="Arial"/>
                <a:cs typeface="Arial" panose="020B0604020202020204" pitchFamily="34" charset="0"/>
              </a:rPr>
              <a:t>Aline BIDON </a:t>
            </a:r>
          </a:p>
          <a:p>
            <a:pPr marL="280988" lvl="1" indent="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u="sng" cap="small" dirty="0" smtClean="0">
              <a:solidFill>
                <a:srgbClr val="003979"/>
              </a:solidFill>
              <a:latin typeface="Arial"/>
              <a:cs typeface="Arial" charset="0"/>
            </a:endParaRPr>
          </a:p>
          <a:p>
            <a:pPr marL="280988" lvl="1" indent="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u="sng" cap="small" dirty="0" smtClean="0">
                <a:solidFill>
                  <a:srgbClr val="003979"/>
                </a:solidFill>
                <a:cs typeface="Arial" charset="0"/>
              </a:rPr>
              <a:t>CONTACT :</a:t>
            </a:r>
          </a:p>
          <a:p>
            <a:pPr marL="280988" lvl="1" indent="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cap="small" dirty="0" smtClean="0">
                <a:solidFill>
                  <a:srgbClr val="003979"/>
                </a:solidFill>
                <a:cs typeface="Arial" charset="0"/>
              </a:rPr>
              <a:t>Aline BIDON</a:t>
            </a:r>
          </a:p>
          <a:p>
            <a:pPr marL="280988" lvl="1" indent="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cap="small" dirty="0" smtClean="0">
                <a:solidFill>
                  <a:schemeClr val="bg1"/>
                </a:solidFill>
                <a:cs typeface="Arial" charset="0"/>
              </a:rPr>
              <a:t>a.bidon</a:t>
            </a:r>
            <a:r>
              <a:rPr lang="fr-FR" sz="1800" cap="small" dirty="0" smtClean="0">
                <a:solidFill>
                  <a:sysClr val="window" lastClr="FFFFFF"/>
                </a:solidFill>
                <a:cs typeface="Arial" charset="0"/>
              </a:rPr>
              <a:t>@hautsdefrance.cci.fr</a:t>
            </a:r>
          </a:p>
          <a:p>
            <a:pPr algn="r" defTabSz="457039"/>
            <a:endParaRPr lang="fr-FR" sz="2500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Image 1" descr="picto-reseaux-sociaux-blan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8" y="5009875"/>
            <a:ext cx="1607182" cy="256876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2098795" y="5025972"/>
            <a:ext cx="696692" cy="223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039"/>
            <a:r>
              <a:rPr lang="fr-FR" sz="1400" dirty="0" smtClean="0">
                <a:solidFill>
                  <a:srgbClr val="FFFFFF"/>
                </a:solidFill>
                <a:latin typeface="Arial"/>
                <a:cs typeface="Arial"/>
              </a:rPr>
              <a:t>#rev3</a:t>
            </a:r>
          </a:p>
        </p:txBody>
      </p:sp>
    </p:spTree>
    <p:extLst>
      <p:ext uri="{BB962C8B-B14F-4D97-AF65-F5344CB8AC3E}">
        <p14:creationId xmlns:p14="http://schemas.microsoft.com/office/powerpoint/2010/main" val="371979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1" y="395833"/>
            <a:ext cx="6453533" cy="532980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1367">
              <a:buNone/>
              <a:defRPr sz="1900" b="1" cap="all">
                <a:solidFill>
                  <a:srgbClr val="EEA420"/>
                </a:solidFill>
              </a:defRPr>
            </a:lvl1pPr>
            <a:lvl2pPr marL="0" indent="0" defTabSz="271367">
              <a:buNone/>
              <a:defRPr sz="1600" cap="all">
                <a:solidFill>
                  <a:srgbClr val="003E79"/>
                </a:solidFill>
              </a:defRPr>
            </a:lvl2pPr>
            <a:lvl3pPr marL="0" indent="0" defTabSz="271367">
              <a:buNone/>
              <a:defRPr sz="1500">
                <a:solidFill>
                  <a:schemeClr val="tx2"/>
                </a:solidFill>
              </a:defRPr>
            </a:lvl3pPr>
            <a:lvl4pPr marL="0" indent="0" defTabSz="271367">
              <a:buNone/>
              <a:defRPr sz="1200">
                <a:solidFill>
                  <a:schemeClr val="tx2"/>
                </a:solidFill>
              </a:defRPr>
            </a:lvl4pPr>
            <a:lvl5pPr marL="0" indent="0" defTabSz="271367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59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 e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1"/>
          </p:nvPr>
        </p:nvSpPr>
        <p:spPr>
          <a:xfrm>
            <a:off x="4211273" y="1"/>
            <a:ext cx="4932728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lIns="91408" tIns="45704" rIns="91408" bIns="45704"/>
          <a:lstStyle/>
          <a:p>
            <a:endParaRPr lang="fr-FR"/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1" y="395833"/>
            <a:ext cx="3397679" cy="532980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1367">
              <a:buNone/>
              <a:defRPr sz="1900" b="1" cap="all">
                <a:solidFill>
                  <a:srgbClr val="EEA420"/>
                </a:solidFill>
              </a:defRPr>
            </a:lvl1pPr>
            <a:lvl2pPr marL="0" indent="0" defTabSz="271367">
              <a:buNone/>
              <a:defRPr sz="1600" cap="all">
                <a:solidFill>
                  <a:srgbClr val="003E79"/>
                </a:solidFill>
              </a:defRPr>
            </a:lvl2pPr>
            <a:lvl3pPr marL="0" indent="0" defTabSz="271367">
              <a:buNone/>
              <a:defRPr sz="1500">
                <a:solidFill>
                  <a:schemeClr val="tx2"/>
                </a:solidFill>
              </a:defRPr>
            </a:lvl3pPr>
            <a:lvl4pPr marL="0" indent="0" defTabSz="271367">
              <a:buNone/>
              <a:defRPr sz="1200">
                <a:solidFill>
                  <a:schemeClr val="tx2"/>
                </a:solidFill>
              </a:defRPr>
            </a:lvl4pPr>
            <a:lvl5pPr marL="0" indent="0" defTabSz="271367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14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A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90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64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-cci hautsdefrance-pp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952"/>
            <a:ext cx="9144000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4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autsdefrance.cci.f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1009V\Services\driaet\BASES%20DE%20CONNAISSANCES\ENQUETE\ENQUETE%20FLASH\R&#233;alisation%20powerpoint\Donn&#233;es_r&#233;gion\FLASH%20REGION%20Version%200.xlsx!Bilan3mois&#233;coul&#233;!%5bFLASH%20REGION%20Version%200.xlsx%5dBilan3mois&#233;coul&#233;%20Graphique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119" y="15065"/>
            <a:ext cx="8698522" cy="1015598"/>
          </a:xfrm>
          <a:prstGeom prst="rect">
            <a:avLst/>
          </a:prstGeom>
        </p:spPr>
        <p:txBody>
          <a:bodyPr wrap="square" lIns="91376" tIns="45688" rIns="91376" bIns="45688">
            <a:spAutoFit/>
          </a:bodyPr>
          <a:lstStyle/>
          <a:p>
            <a:pPr defTabSz="456877"/>
            <a:r>
              <a:rPr lang="fr-FR" cap="sm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fr-FR" cap="sm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0596"/>
            <a:r>
              <a:rPr lang="fr-FR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économique des entreprises industrielles des </a:t>
            </a:r>
            <a:r>
              <a:rPr lang="fr-FR" sz="2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Hauts-de-France</a:t>
            </a:r>
            <a:endParaRPr lang="fr-FR" sz="2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0596"/>
            <a:r>
              <a:rPr lang="fr-FR" sz="2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100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 2017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764532"/>
            <a:ext cx="9161257" cy="10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6000" y="395834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Des industriels plus nombreux a investir</a:t>
            </a:r>
          </a:p>
          <a:p>
            <a:pPr lvl="2"/>
            <a:r>
              <a:rPr lang="fr-FR" b="1" dirty="0" smtClean="0">
                <a:solidFill>
                  <a:srgbClr val="EEA420"/>
                </a:solidFill>
              </a:rPr>
              <a:t>-</a:t>
            </a:r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endParaRPr lang="fr-FR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396000" y="1927046"/>
            <a:ext cx="2814705" cy="27859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fontAlgn="auto">
              <a:spcAft>
                <a:spcPts val="1369"/>
              </a:spcAft>
            </a:pPr>
            <a:r>
              <a:rPr lang="fr-FR" sz="2000" dirty="0" smtClean="0">
                <a:solidFill>
                  <a:srgbClr val="004279"/>
                </a:solidFill>
              </a:rPr>
              <a:t>38 % des entreprises industrielles déclarent avoir investi ce trimestre, une part en progression de 4 points depuis l’été 2016.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61118" y="5839606"/>
            <a:ext cx="522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Source : enquêtes trimestrielles de conjoncture des CCI Hauts-de-France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452916"/>
              </p:ext>
            </p:extLst>
          </p:nvPr>
        </p:nvGraphicFramePr>
        <p:xfrm>
          <a:off x="3644900" y="1755629"/>
          <a:ext cx="5119299" cy="408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6000" y="395834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Bilan : difficultés industrie</a:t>
            </a:r>
          </a:p>
          <a:p>
            <a:r>
              <a:rPr lang="fr-FR" dirty="0" smtClean="0"/>
              <a:t>-</a:t>
            </a:r>
          </a:p>
          <a:p>
            <a:pPr lvl="2"/>
            <a:endParaRPr lang="fr-FR" b="1" dirty="0" smtClean="0"/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endParaRPr lang="fr-FR" dirty="0"/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396000" y="1895410"/>
            <a:ext cx="3252975" cy="42044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fontAlgn="auto">
              <a:spcAft>
                <a:spcPts val="1369"/>
              </a:spcAft>
            </a:pPr>
            <a:r>
              <a:rPr lang="fr-FR" sz="1800" dirty="0" smtClean="0">
                <a:solidFill>
                  <a:srgbClr val="004279"/>
                </a:solidFill>
              </a:rPr>
              <a:t>52 % des entreprises industrielles déclarent rencontrer des difficultés. 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1800" dirty="0" smtClean="0">
                <a:solidFill>
                  <a:srgbClr val="004279"/>
                </a:solidFill>
              </a:rPr>
              <a:t>Outre les difficultés liées à la trésorerie et au chiffre d’affaires, l’industrie est très touchée par les problèmes de recrutement (45% des entreprises déclarent en souffrir contre 25% tous secteurs confondus).</a:t>
            </a:r>
            <a:endParaRPr lang="fr-FR" sz="1800" dirty="0">
              <a:solidFill>
                <a:srgbClr val="00427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48975" y="6099829"/>
            <a:ext cx="522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Source : enquêtes trimestrielles de conjoncture des CCI Hauts-de-France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39087" y="1609888"/>
            <a:ext cx="44253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chemeClr val="bg1">
                    <a:lumMod val="50000"/>
                  </a:schemeClr>
                </a:solidFill>
              </a:rPr>
              <a:t>Difficultés rencontrées par les industriels</a:t>
            </a:r>
            <a:endParaRPr lang="fr-FR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618605"/>
              </p:ext>
            </p:extLst>
          </p:nvPr>
        </p:nvGraphicFramePr>
        <p:xfrm>
          <a:off x="3648975" y="1907168"/>
          <a:ext cx="5223622" cy="397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9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88272" y="172261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Pas de nouvelle accélération de l’activité attendue AU 4</a:t>
            </a:r>
            <a:r>
              <a:rPr lang="fr-FR" baseline="30000" dirty="0" smtClean="0"/>
              <a:t>ème</a:t>
            </a:r>
            <a:r>
              <a:rPr lang="fr-FR" dirty="0" smtClean="0"/>
              <a:t> trimestre</a:t>
            </a:r>
          </a:p>
          <a:p>
            <a:r>
              <a:rPr lang="fr-FR" dirty="0" smtClean="0"/>
              <a:t>-</a:t>
            </a:r>
          </a:p>
          <a:p>
            <a:pPr lvl="2"/>
            <a:endParaRPr lang="fr-FR" b="1" dirty="0" smtClean="0"/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endParaRPr lang="fr-FR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4277211" y="1557923"/>
            <a:ext cx="4318876" cy="5786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fontAlgn="auto">
              <a:spcAft>
                <a:spcPts val="1369"/>
              </a:spcAft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Opinion des dirigeants sur les prévisions d’activité dans les trois prochains mois </a:t>
            </a:r>
          </a:p>
          <a:p>
            <a:pPr lvl="2" algn="just" fontAlgn="auto">
              <a:spcAft>
                <a:spcPts val="1369"/>
              </a:spcAft>
            </a:pPr>
            <a:endParaRPr lang="fr-FR" dirty="0">
              <a:solidFill>
                <a:srgbClr val="004279"/>
              </a:solidFill>
            </a:endParaRPr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188272" y="2215794"/>
            <a:ext cx="3017133" cy="38668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fontAlgn="auto">
              <a:spcAft>
                <a:spcPts val="1369"/>
              </a:spcAft>
            </a:pPr>
            <a:r>
              <a:rPr lang="fr-FR" sz="1800" dirty="0" smtClean="0">
                <a:solidFill>
                  <a:srgbClr val="004279"/>
                </a:solidFill>
              </a:rPr>
              <a:t>Les industriels demeurent prudents et ils ne tablent pas sur une nouvelle accélération de l’activité en fin d’année.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1800" dirty="0" smtClean="0">
                <a:solidFill>
                  <a:srgbClr val="004279"/>
                </a:solidFill>
              </a:rPr>
              <a:t>Le solde d’opinion sur la prévision d’activité ressort à +12 points contre +16 points lors des précédentes prévisions.</a:t>
            </a:r>
          </a:p>
          <a:p>
            <a:pPr lvl="2" algn="just" fontAlgn="auto">
              <a:spcAft>
                <a:spcPts val="1369"/>
              </a:spcAft>
            </a:pPr>
            <a:endParaRPr lang="fr-FR" sz="1800" dirty="0" smtClean="0">
              <a:solidFill>
                <a:srgbClr val="00427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22727" y="5617709"/>
            <a:ext cx="522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Source : enquêtes trimestrielles de conjoncture des CCI Hauts-de-France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852390"/>
              </p:ext>
            </p:extLst>
          </p:nvPr>
        </p:nvGraphicFramePr>
        <p:xfrm>
          <a:off x="3651263" y="2215794"/>
          <a:ext cx="5570773" cy="29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6000" y="395834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Note méthodologique et définitions</a:t>
            </a:r>
          </a:p>
          <a:p>
            <a:pPr lvl="2"/>
            <a:r>
              <a:rPr lang="fr-FR" b="1" dirty="0"/>
              <a:t>-</a:t>
            </a:r>
            <a:endParaRPr lang="fr-FR" b="1" dirty="0" smtClean="0"/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endParaRPr lang="fr-FR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279559" y="1346573"/>
            <a:ext cx="8038941" cy="46085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fontAlgn="auto">
              <a:spcAft>
                <a:spcPts val="1369"/>
              </a:spcAft>
            </a:pPr>
            <a:r>
              <a:rPr lang="fr-FR" sz="2000" dirty="0">
                <a:solidFill>
                  <a:srgbClr val="004279"/>
                </a:solidFill>
              </a:rPr>
              <a:t>Enquête réalisée par le réseau CCI entre le </a:t>
            </a:r>
            <a:r>
              <a:rPr lang="fr-FR" sz="2000" dirty="0" smtClean="0">
                <a:solidFill>
                  <a:srgbClr val="004279"/>
                </a:solidFill>
              </a:rPr>
              <a:t>25 septembre </a:t>
            </a:r>
            <a:r>
              <a:rPr lang="fr-FR" sz="2000" dirty="0">
                <a:solidFill>
                  <a:srgbClr val="004279"/>
                </a:solidFill>
              </a:rPr>
              <a:t>et le </a:t>
            </a:r>
            <a:r>
              <a:rPr lang="fr-FR" sz="2000" dirty="0" smtClean="0">
                <a:solidFill>
                  <a:srgbClr val="004279"/>
                </a:solidFill>
              </a:rPr>
              <a:t>6 octobre 2017 </a:t>
            </a:r>
            <a:r>
              <a:rPr lang="fr-FR" sz="2000" dirty="0">
                <a:solidFill>
                  <a:srgbClr val="004279"/>
                </a:solidFill>
              </a:rPr>
              <a:t>par mail auprès de </a:t>
            </a:r>
            <a:r>
              <a:rPr lang="fr-FR" sz="2000" dirty="0" smtClean="0">
                <a:solidFill>
                  <a:srgbClr val="004279"/>
                </a:solidFill>
              </a:rPr>
              <a:t>32 589 </a:t>
            </a:r>
            <a:r>
              <a:rPr lang="fr-FR" sz="2000" dirty="0">
                <a:solidFill>
                  <a:srgbClr val="004279"/>
                </a:solidFill>
              </a:rPr>
              <a:t>entreprises du Nord-Pas de Calais pour l’ensemble des secteurs d’activité.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2000" dirty="0">
                <a:solidFill>
                  <a:srgbClr val="004279"/>
                </a:solidFill>
              </a:rPr>
              <a:t>2 287 entreprises ont répondu à l’enquête au niveau </a:t>
            </a:r>
            <a:r>
              <a:rPr lang="fr-FR" sz="2000" dirty="0" smtClean="0">
                <a:solidFill>
                  <a:srgbClr val="004279"/>
                </a:solidFill>
              </a:rPr>
              <a:t>régional, dont 159 dans le secteur de l’industrie.</a:t>
            </a:r>
            <a:endParaRPr lang="fr-FR" sz="2000" dirty="0">
              <a:solidFill>
                <a:srgbClr val="004279"/>
              </a:solidFill>
            </a:endParaRPr>
          </a:p>
          <a:p>
            <a:pPr lvl="2" algn="just" fontAlgn="auto">
              <a:spcAft>
                <a:spcPts val="1369"/>
              </a:spcAft>
            </a:pPr>
            <a:r>
              <a:rPr lang="fr-FR" sz="2000" dirty="0">
                <a:solidFill>
                  <a:srgbClr val="004279"/>
                </a:solidFill>
              </a:rPr>
              <a:t>Les résultats présentés ont fait l’objet d’un redressement par secteurs d’activité sur la base des établissements inscrits au registre du commerce et des sociétés.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2000" dirty="0">
                <a:solidFill>
                  <a:srgbClr val="004279"/>
                </a:solidFill>
              </a:rPr>
              <a:t>Le solde d’opinion d’un indicateur est la différence entre les opinions positives et négatives. Par exemple, un solde d’opinion positif sur l’activité signifie qu’il y a plus de dirigeants qui estiment que leur activité est bonne par rapport à ceux qui l’estiment mauvaise. Pour simplifier, on évoque dans le document « l’opinion des dirigeants » pour présenter le solde d’opinion</a:t>
            </a:r>
            <a:r>
              <a:rPr lang="fr-FR" sz="2000" dirty="0" smtClean="0">
                <a:solidFill>
                  <a:srgbClr val="004279"/>
                </a:solidFill>
              </a:rPr>
              <a:t>.</a:t>
            </a:r>
            <a:endParaRPr lang="fr-FR" sz="2000" dirty="0">
              <a:solidFill>
                <a:srgbClr val="004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999" y="395836"/>
            <a:ext cx="8408788" cy="1064257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contact</a:t>
            </a:r>
          </a:p>
          <a:p>
            <a:r>
              <a:rPr lang="fr-FR" dirty="0" smtClean="0"/>
              <a:t>-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384931" y="2547267"/>
            <a:ext cx="8256384" cy="342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spcAft>
                <a:spcPts val="1200"/>
              </a:spcAft>
            </a:pPr>
            <a:r>
              <a:rPr lang="fr-FR" sz="1200" i="1" dirty="0">
                <a:solidFill>
                  <a:srgbClr val="004279"/>
                </a:solidFill>
              </a:rPr>
              <a:t>Rubrique </a:t>
            </a:r>
            <a:r>
              <a:rPr lang="fr-FR" sz="1200" i="1" dirty="0" smtClean="0">
                <a:solidFill>
                  <a:srgbClr val="004279"/>
                </a:solidFill>
              </a:rPr>
              <a:t>« L’info utile pour votre business"</a:t>
            </a:r>
            <a:endParaRPr lang="fr-FR" sz="1200" i="1" dirty="0">
              <a:solidFill>
                <a:srgbClr val="004279"/>
              </a:solidFill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379536" y="3167758"/>
            <a:ext cx="8256384" cy="176338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0552" lvl="2" indent="-300552" algn="just">
              <a:spcAft>
                <a:spcPts val="526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4279"/>
                </a:solidFill>
              </a:rPr>
              <a:t>Les dernières publications </a:t>
            </a:r>
          </a:p>
          <a:p>
            <a:pPr marL="300552" lvl="2" indent="-300552" algn="just">
              <a:spcAft>
                <a:spcPts val="526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4279"/>
                </a:solidFill>
              </a:rPr>
              <a:t>La revue de presse quotidienne et les veilles spécialisées</a:t>
            </a:r>
          </a:p>
          <a:p>
            <a:pPr marL="300552" lvl="2" indent="-300552" algn="just">
              <a:spcAft>
                <a:spcPts val="526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4279"/>
                </a:solidFill>
              </a:rPr>
              <a:t>Le fichier et les annuaires d’entreprises</a:t>
            </a:r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391091" y="1718245"/>
            <a:ext cx="8256384" cy="36007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2000" b="1" dirty="0"/>
              <a:t>Retrouvez toutes nos </a:t>
            </a:r>
            <a:r>
              <a:rPr lang="fr-FR" sz="2000" b="1" dirty="0" smtClean="0"/>
              <a:t>publications </a:t>
            </a:r>
            <a:r>
              <a:rPr lang="fr-FR" sz="2000" b="1" dirty="0"/>
              <a:t>sur :</a:t>
            </a:r>
            <a:endParaRPr lang="fr-FR" sz="1800" dirty="0">
              <a:solidFill>
                <a:srgbClr val="004279"/>
              </a:solidFill>
            </a:endParaRPr>
          </a:p>
          <a:p>
            <a:endParaRPr lang="fr-FR" sz="2400" dirty="0"/>
          </a:p>
        </p:txBody>
      </p:sp>
      <p:sp>
        <p:nvSpPr>
          <p:cNvPr id="10" name="Espace réservé du texte 1">
            <a:hlinkClick r:id="rId2"/>
          </p:cNvPr>
          <p:cNvSpPr txBox="1">
            <a:spLocks/>
          </p:cNvSpPr>
          <p:nvPr/>
        </p:nvSpPr>
        <p:spPr>
          <a:xfrm>
            <a:off x="384931" y="2154574"/>
            <a:ext cx="8256384" cy="3298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271367"/>
            <a:r>
              <a:rPr lang="fr-FR" sz="2000" b="1" cap="all" dirty="0" smtClean="0">
                <a:solidFill>
                  <a:srgbClr val="EEA420"/>
                </a:solidFill>
              </a:rPr>
              <a:t>HAUTSDEFRANCE.CCI.FR</a:t>
            </a:r>
            <a:endParaRPr lang="fr-FR" sz="2000" b="1" cap="all" dirty="0">
              <a:solidFill>
                <a:srgbClr val="EEA42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15213" y="5061765"/>
            <a:ext cx="5453672" cy="1200296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pPr algn="ctr" defTabSz="914018"/>
            <a:r>
              <a:rPr lang="fr-FR" b="1" cap="small" dirty="0" smtClean="0">
                <a:solidFill>
                  <a:srgbClr val="004379"/>
                </a:solidFill>
                <a:latin typeface="Arial" pitchFamily="34" charset="0"/>
                <a:cs typeface="Arial" pitchFamily="34" charset="0"/>
              </a:rPr>
              <a:t>CCI DE RÉGION HAUTS-DE-FRANCE</a:t>
            </a:r>
          </a:p>
          <a:p>
            <a:pPr marL="4761" lvl="1" algn="ctr" defTabSz="801330">
              <a:defRPr/>
            </a:pPr>
            <a:r>
              <a:rPr lang="fr-FR" kern="0" cap="small" dirty="0">
                <a:solidFill>
                  <a:srgbClr val="004379"/>
                </a:solidFill>
                <a:latin typeface="Arial" pitchFamily="34" charset="0"/>
                <a:cs typeface="Arial" pitchFamily="34" charset="0"/>
              </a:rPr>
              <a:t>Direction des études</a:t>
            </a:r>
          </a:p>
          <a:p>
            <a:pPr marL="4761" lvl="1" algn="ctr" defTabSz="801330">
              <a:defRPr/>
            </a:pPr>
            <a:r>
              <a:rPr lang="fr-FR" kern="0" cap="small" dirty="0">
                <a:solidFill>
                  <a:srgbClr val="004379"/>
                </a:solidFill>
                <a:latin typeface="Arial" pitchFamily="34" charset="0"/>
                <a:cs typeface="Arial" pitchFamily="34" charset="0"/>
              </a:rPr>
              <a:t>Contact : Adéline ROMANO - T. 03 20 63 79 97</a:t>
            </a:r>
            <a:endParaRPr lang="fr-FR" b="1" cap="small" dirty="0" smtClean="0">
              <a:solidFill>
                <a:srgbClr val="004379"/>
              </a:solidFill>
              <a:latin typeface="Arial" pitchFamily="34" charset="0"/>
              <a:cs typeface="Arial" pitchFamily="34" charset="0"/>
            </a:endParaRPr>
          </a:p>
          <a:p>
            <a:pPr algn="ctr" defTabSz="914018"/>
            <a:r>
              <a:rPr lang="fr-FR" cap="small" dirty="0" smtClean="0">
                <a:solidFill>
                  <a:srgbClr val="004379"/>
                </a:solidFill>
                <a:latin typeface="Arial" pitchFamily="34" charset="0"/>
                <a:cs typeface="Arial" pitchFamily="34" charset="0"/>
              </a:rPr>
              <a:t>299 bd de Leeds – CS 90028 – 59031 LILLE cedex</a:t>
            </a:r>
          </a:p>
        </p:txBody>
      </p:sp>
    </p:spTree>
    <p:extLst>
      <p:ext uri="{BB962C8B-B14F-4D97-AF65-F5344CB8AC3E}">
        <p14:creationId xmlns:p14="http://schemas.microsoft.com/office/powerpoint/2010/main" val="11099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6001" y="395834"/>
            <a:ext cx="8062200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Résumé des résultats </a:t>
            </a:r>
          </a:p>
          <a:p>
            <a:r>
              <a:rPr lang="fr-FR" dirty="0" smtClean="0"/>
              <a:t>-</a:t>
            </a:r>
            <a:endParaRPr lang="fr-FR" dirty="0"/>
          </a:p>
          <a:p>
            <a:endParaRPr lang="fr-FR" sz="2100" dirty="0"/>
          </a:p>
          <a:p>
            <a:pPr lvl="2" algn="just"/>
            <a:r>
              <a:rPr lang="fr-FR" sz="2100" b="1" dirty="0" smtClean="0"/>
              <a:t>Nouvelle amélioration du climat des affaires dans l’industrie</a:t>
            </a:r>
            <a:endParaRPr lang="fr-FR" sz="2100" dirty="0" smtClean="0"/>
          </a:p>
          <a:p>
            <a:pPr lvl="2" algn="just"/>
            <a:endParaRPr lang="fr-FR" sz="2100" dirty="0" smtClean="0">
              <a:solidFill>
                <a:srgbClr val="00B050"/>
              </a:solidFill>
            </a:endParaRPr>
          </a:p>
          <a:p>
            <a:pPr lvl="2" algn="just"/>
            <a:r>
              <a:rPr lang="fr-FR" sz="2100" dirty="0" smtClean="0"/>
              <a:t>Le solde d’opinion sur l’activité écoulée continue de progresser, ressortant au 3</a:t>
            </a:r>
            <a:r>
              <a:rPr lang="fr-FR" sz="2100" baseline="30000" dirty="0" smtClean="0"/>
              <a:t>ème</a:t>
            </a:r>
            <a:r>
              <a:rPr lang="fr-FR" sz="2100" dirty="0" smtClean="0"/>
              <a:t> trimestre 2017 à +47 points (en hausse de +11 points par rapport au 2</a:t>
            </a:r>
            <a:r>
              <a:rPr lang="fr-FR" sz="2100" baseline="30000" dirty="0" smtClean="0"/>
              <a:t>ème</a:t>
            </a:r>
            <a:r>
              <a:rPr lang="fr-FR" sz="2100" dirty="0" smtClean="0"/>
              <a:t> trimestre). Cette bonne tenue de l’activité bénéficie à la trésorerie et à l’emploi et, dans une moindre mesure, aux investissements. Pour le 4</a:t>
            </a:r>
            <a:r>
              <a:rPr lang="fr-FR" sz="2100" baseline="30000" dirty="0" smtClean="0"/>
              <a:t>ème</a:t>
            </a:r>
            <a:r>
              <a:rPr lang="fr-FR" sz="2100" dirty="0" smtClean="0"/>
              <a:t> trimestre, les industriels tablent sur une nouvelle progression de leur activité mais sur un rythme plus modéré.</a:t>
            </a:r>
          </a:p>
          <a:p>
            <a:pPr lvl="2" algn="just"/>
            <a:r>
              <a:rPr lang="fr-FR" sz="2100" dirty="0" smtClean="0"/>
              <a:t>Cette bonne tenue de l’activité industrielle provoque des tensions en matière de recrutement. Les industriels </a:t>
            </a:r>
            <a:r>
              <a:rPr lang="fr-FR" sz="2100" dirty="0"/>
              <a:t>sont 45% à déclarer rencontrer des difficultés de recrutement (+ 15 points par rapport au deuxième trimestre), contre 25% tous secteurs confondus</a:t>
            </a:r>
            <a:r>
              <a:rPr lang="fr-FR" sz="2100" dirty="0" smtClean="0"/>
              <a:t>.</a:t>
            </a:r>
          </a:p>
          <a:p>
            <a:pPr lvl="2" algn="just"/>
            <a:endParaRPr lang="fr-FR" sz="2100" dirty="0"/>
          </a:p>
          <a:p>
            <a:pPr lvl="2"/>
            <a:endParaRPr lang="fr-FR" i="1" dirty="0" smtClean="0">
              <a:solidFill>
                <a:srgbClr val="00B050"/>
              </a:solidFill>
            </a:endParaRPr>
          </a:p>
          <a:p>
            <a:pPr lvl="2"/>
            <a:endParaRPr lang="fr-FR" dirty="0" smtClean="0">
              <a:solidFill>
                <a:srgbClr val="00B050"/>
              </a:solidFill>
            </a:endParaRPr>
          </a:p>
          <a:p>
            <a:pPr lvl="2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0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999" y="395837"/>
            <a:ext cx="8408788" cy="1064257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sommaire</a:t>
            </a:r>
          </a:p>
          <a:p>
            <a:r>
              <a:rPr lang="fr-FR" dirty="0" smtClean="0"/>
              <a:t>-</a:t>
            </a:r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1000676" y="1992166"/>
            <a:ext cx="7646798" cy="341525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0499" lvl="2" indent="-300499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4279"/>
                </a:solidFill>
              </a:rPr>
              <a:t>Bilan</a:t>
            </a:r>
          </a:p>
          <a:p>
            <a:pPr marL="300499" lvl="2" indent="-300499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4279"/>
                </a:solidFill>
              </a:rPr>
              <a:t>Trésorerie</a:t>
            </a:r>
          </a:p>
          <a:p>
            <a:pPr marL="300499" lvl="2" indent="-300499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4279"/>
                </a:solidFill>
              </a:rPr>
              <a:t>Emploi</a:t>
            </a:r>
          </a:p>
          <a:p>
            <a:pPr marL="300499" lvl="2" indent="-300499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4279"/>
                </a:solidFill>
              </a:rPr>
              <a:t>Investissement</a:t>
            </a:r>
          </a:p>
          <a:p>
            <a:pPr marL="300499" lvl="2" indent="-300499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4279"/>
                </a:solidFill>
              </a:rPr>
              <a:t>Difficultés</a:t>
            </a:r>
          </a:p>
          <a:p>
            <a:pPr marL="300499" lvl="2" indent="-300499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4279"/>
                </a:solidFill>
              </a:rPr>
              <a:t>Perspectives</a:t>
            </a:r>
            <a:endParaRPr lang="fr-FR" sz="1800" dirty="0">
              <a:solidFill>
                <a:srgbClr val="004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57978" y="219340"/>
            <a:ext cx="8368438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BILAN : La croissance française reste soutenue cet été</a:t>
            </a:r>
          </a:p>
          <a:p>
            <a:r>
              <a:rPr lang="fr-FR" dirty="0" smtClean="0"/>
              <a:t>-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0340" y="1492419"/>
            <a:ext cx="3899954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 defTabSz="271415">
              <a:spcBef>
                <a:spcPct val="20000"/>
              </a:spcBef>
            </a:pPr>
            <a:r>
              <a:rPr lang="fr-FR" dirty="0">
                <a:solidFill>
                  <a:schemeClr val="tx2"/>
                </a:solidFill>
              </a:rPr>
              <a:t>Au </a:t>
            </a:r>
            <a:r>
              <a:rPr lang="fr-FR" dirty="0" smtClean="0">
                <a:solidFill>
                  <a:schemeClr val="tx2"/>
                </a:solidFill>
              </a:rPr>
              <a:t>3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trimestre 2017, la croissance française a été de </a:t>
            </a:r>
            <a:r>
              <a:rPr lang="fr-FR" dirty="0" smtClean="0">
                <a:solidFill>
                  <a:schemeClr val="tx2"/>
                </a:solidFill>
              </a:rPr>
              <a:t>+0,5</a:t>
            </a:r>
            <a:r>
              <a:rPr lang="fr-FR" dirty="0">
                <a:solidFill>
                  <a:schemeClr val="tx2"/>
                </a:solidFill>
              </a:rPr>
              <a:t>% en rythme trimestriel, </a:t>
            </a:r>
            <a:r>
              <a:rPr lang="fr-FR" dirty="0" smtClean="0">
                <a:solidFill>
                  <a:schemeClr val="tx2"/>
                </a:solidFill>
              </a:rPr>
              <a:t>après +0,6% au 2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trimestre. Sur un an, elle atteint +2,2%, un tel rythme ne s’étant plus observé depuis 2011.</a:t>
            </a:r>
          </a:p>
          <a:p>
            <a:pPr marL="0" lvl="2" algn="just" defTabSz="271415">
              <a:spcBef>
                <a:spcPct val="20000"/>
              </a:spcBef>
            </a:pPr>
            <a:endParaRPr lang="fr-FR" dirty="0" smtClean="0">
              <a:solidFill>
                <a:schemeClr val="tx2"/>
              </a:solidFill>
            </a:endParaRPr>
          </a:p>
          <a:p>
            <a:pPr marL="0" lvl="2" algn="just" defTabSz="271415">
              <a:spcBef>
                <a:spcPct val="20000"/>
              </a:spcBef>
            </a:pPr>
            <a:r>
              <a:rPr lang="fr-FR" dirty="0" smtClean="0">
                <a:solidFill>
                  <a:schemeClr val="tx2"/>
                </a:solidFill>
              </a:rPr>
              <a:t>Si les exportations tendent à se modérer (+0,7% après +2,3%), les </a:t>
            </a:r>
            <a:r>
              <a:rPr lang="fr-FR" dirty="0">
                <a:solidFill>
                  <a:schemeClr val="tx2"/>
                </a:solidFill>
              </a:rPr>
              <a:t>dépenses de consommation des ménages accélèrent </a:t>
            </a:r>
            <a:r>
              <a:rPr lang="fr-FR" dirty="0" smtClean="0">
                <a:solidFill>
                  <a:schemeClr val="tx2"/>
                </a:solidFill>
              </a:rPr>
              <a:t>un peu (+0,5% </a:t>
            </a:r>
            <a:r>
              <a:rPr lang="fr-FR" dirty="0">
                <a:solidFill>
                  <a:schemeClr val="tx2"/>
                </a:solidFill>
              </a:rPr>
              <a:t>après +</a:t>
            </a:r>
            <a:r>
              <a:rPr lang="fr-FR" dirty="0" smtClean="0">
                <a:solidFill>
                  <a:schemeClr val="tx2"/>
                </a:solidFill>
              </a:rPr>
              <a:t>0,3%). L’investissement total demeure soutenu </a:t>
            </a:r>
            <a:r>
              <a:rPr lang="fr-FR" dirty="0">
                <a:solidFill>
                  <a:schemeClr val="tx2"/>
                </a:solidFill>
              </a:rPr>
              <a:t>(+</a:t>
            </a:r>
            <a:r>
              <a:rPr lang="fr-FR" dirty="0" smtClean="0">
                <a:solidFill>
                  <a:schemeClr val="tx2"/>
                </a:solidFill>
              </a:rPr>
              <a:t>0,8% </a:t>
            </a:r>
            <a:r>
              <a:rPr lang="fr-FR" dirty="0">
                <a:solidFill>
                  <a:schemeClr val="tx2"/>
                </a:solidFill>
              </a:rPr>
              <a:t>après +</a:t>
            </a:r>
            <a:r>
              <a:rPr lang="fr-FR" dirty="0" smtClean="0">
                <a:solidFill>
                  <a:schemeClr val="tx2"/>
                </a:solidFill>
              </a:rPr>
              <a:t>1,0%), ce qui provoque une accélération des importations.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97" y="1063015"/>
            <a:ext cx="4453129" cy="270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43" y="3771307"/>
            <a:ext cx="4449883" cy="270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27396" y="223306"/>
            <a:ext cx="8575472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Bilan : L’activité industrielle française RESTE bien orientée</a:t>
            </a:r>
          </a:p>
          <a:p>
            <a:r>
              <a:rPr lang="fr-FR" dirty="0" smtClean="0"/>
              <a:t>-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6412" y="1177143"/>
            <a:ext cx="4266578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 defTabSz="271415">
              <a:spcBef>
                <a:spcPct val="20000"/>
              </a:spcBef>
            </a:pPr>
            <a:r>
              <a:rPr lang="fr-FR" dirty="0" smtClean="0">
                <a:solidFill>
                  <a:schemeClr val="tx2"/>
                </a:solidFill>
              </a:rPr>
              <a:t>La tendance haussière de la production industrielle depuis le printemps 2016 devrait se poursuivre au vu de la bonne tenue du climat des affaires dans l’industrie.</a:t>
            </a:r>
          </a:p>
          <a:p>
            <a:pPr marL="0" lvl="2" algn="just" defTabSz="271415">
              <a:spcBef>
                <a:spcPct val="20000"/>
              </a:spcBef>
            </a:pPr>
            <a:r>
              <a:rPr lang="fr-FR" dirty="0" smtClean="0">
                <a:solidFill>
                  <a:schemeClr val="tx2"/>
                </a:solidFill>
              </a:rPr>
              <a:t>En effet, les carnets de commande dans l’industrie sont en hausse et le taux d’utilisation des capacités de production est  repassé au dessus de sa moyenne de long terme.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28" y="1288967"/>
            <a:ext cx="4356340" cy="264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2" y="4094865"/>
            <a:ext cx="4236385" cy="261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28" y="4056864"/>
            <a:ext cx="4356340" cy="264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71713" y="180174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Bilan : l’activité a nettement progressé en Nord-pas de calais tous secteurs confondus</a:t>
            </a:r>
          </a:p>
          <a:p>
            <a:r>
              <a:rPr lang="fr-FR" dirty="0" smtClean="0"/>
              <a:t>-</a:t>
            </a:r>
          </a:p>
          <a:p>
            <a:r>
              <a:rPr lang="fr-FR" sz="1300" dirty="0" smtClean="0">
                <a:solidFill>
                  <a:schemeClr val="tx2"/>
                </a:solidFill>
              </a:rPr>
              <a:t> </a:t>
            </a:r>
            <a:endParaRPr lang="fr-FR" sz="1300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171713" y="2324100"/>
            <a:ext cx="2761987" cy="355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700" b="0" cap="none" dirty="0">
                <a:solidFill>
                  <a:schemeClr val="tx2"/>
                </a:solidFill>
              </a:rPr>
              <a:t>Le climat des affaires s’est nettement amélioré </a:t>
            </a:r>
            <a:r>
              <a:rPr lang="fr-FR" sz="1700" b="0" cap="none" dirty="0" smtClean="0">
                <a:solidFill>
                  <a:schemeClr val="tx2"/>
                </a:solidFill>
              </a:rPr>
              <a:t>cet été sur </a:t>
            </a:r>
            <a:r>
              <a:rPr lang="fr-FR" sz="1700" b="0" cap="none" dirty="0">
                <a:solidFill>
                  <a:schemeClr val="tx2"/>
                </a:solidFill>
              </a:rPr>
              <a:t>le territoire du Nord-Pas de Calais, le solde d’opinion gagnant </a:t>
            </a:r>
            <a:r>
              <a:rPr lang="fr-FR" sz="1700" b="0" cap="none" dirty="0" smtClean="0">
                <a:solidFill>
                  <a:schemeClr val="tx2"/>
                </a:solidFill>
              </a:rPr>
              <a:t>15 </a:t>
            </a:r>
            <a:r>
              <a:rPr lang="fr-FR" sz="1700" b="0" cap="none" dirty="0">
                <a:solidFill>
                  <a:schemeClr val="tx2"/>
                </a:solidFill>
              </a:rPr>
              <a:t>points en </a:t>
            </a:r>
            <a:r>
              <a:rPr lang="fr-FR" sz="1700" b="0" cap="none" dirty="0" smtClean="0">
                <a:solidFill>
                  <a:schemeClr val="tx2"/>
                </a:solidFill>
              </a:rPr>
              <a:t>six </a:t>
            </a:r>
            <a:r>
              <a:rPr lang="fr-FR" sz="1700" b="0" cap="none" dirty="0">
                <a:solidFill>
                  <a:schemeClr val="tx2"/>
                </a:solidFill>
              </a:rPr>
              <a:t>mois. </a:t>
            </a:r>
            <a:endParaRPr lang="fr-FR" sz="1700" b="0" cap="none" dirty="0" smtClean="0">
              <a:solidFill>
                <a:schemeClr val="tx2"/>
              </a:solidFill>
            </a:endParaRPr>
          </a:p>
          <a:p>
            <a:pPr algn="just"/>
            <a:r>
              <a:rPr lang="fr-FR" sz="1700" b="0" cap="none" dirty="0" smtClean="0">
                <a:solidFill>
                  <a:schemeClr val="tx2"/>
                </a:solidFill>
              </a:rPr>
              <a:t>Au 3</a:t>
            </a:r>
            <a:r>
              <a:rPr lang="fr-FR" sz="1700" b="0" cap="none" baseline="30000" dirty="0" smtClean="0">
                <a:solidFill>
                  <a:schemeClr val="tx2"/>
                </a:solidFill>
              </a:rPr>
              <a:t>ème</a:t>
            </a:r>
            <a:r>
              <a:rPr lang="fr-FR" sz="1700" b="0" cap="none" dirty="0" smtClean="0">
                <a:solidFill>
                  <a:schemeClr val="tx2"/>
                </a:solidFill>
              </a:rPr>
              <a:t> trimestre, le solde d’opinion sur l’activité atteint + 30 points.</a:t>
            </a:r>
          </a:p>
          <a:p>
            <a:pPr algn="just"/>
            <a:endParaRPr lang="fr-FR" sz="1700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55785"/>
              </p:ext>
            </p:extLst>
          </p:nvPr>
        </p:nvGraphicFramePr>
        <p:xfrm>
          <a:off x="3169667" y="1715018"/>
          <a:ext cx="5864347" cy="431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Feuille de calcul" r:id="rId3" imgW="5334032" imgH="4391010" progId="Excel.Sheet.12">
                  <p:link/>
                </p:oleObj>
              </mc:Choice>
              <mc:Fallback>
                <p:oleObj name="Feuille de calcul" r:id="rId3" imgW="5334032" imgH="4391010" progId="Excel.Sheet.12">
                  <p:link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67" y="1715018"/>
                        <a:ext cx="5864347" cy="4317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6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81699" y="154295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Bilan : le climat des affaires dans l’industrie connait une nouvelle amélioration</a:t>
            </a:r>
          </a:p>
          <a:p>
            <a:r>
              <a:rPr lang="fr-FR" dirty="0" smtClean="0"/>
              <a:t>-</a:t>
            </a:r>
          </a:p>
          <a:p>
            <a:endParaRPr lang="fr-FR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281698" y="1616975"/>
            <a:ext cx="3160241" cy="48269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b="0" cap="none" dirty="0">
                <a:solidFill>
                  <a:schemeClr val="tx2"/>
                </a:solidFill>
              </a:rPr>
              <a:t>Le solde d’opinion </a:t>
            </a:r>
            <a:r>
              <a:rPr lang="fr-FR" sz="1800" b="0" cap="none" dirty="0" smtClean="0">
                <a:solidFill>
                  <a:schemeClr val="tx2"/>
                </a:solidFill>
              </a:rPr>
              <a:t>sur l’activité dans l’industrie gagne 20 points sur une année pour atteindre 47 points ce trimestre.</a:t>
            </a:r>
          </a:p>
          <a:p>
            <a:pPr algn="just"/>
            <a:endParaRPr lang="fr-FR" sz="1800" b="0" cap="none" dirty="0" smtClean="0">
              <a:solidFill>
                <a:schemeClr val="tx2"/>
              </a:solidFill>
            </a:endParaRPr>
          </a:p>
          <a:p>
            <a:pPr algn="just"/>
            <a:r>
              <a:rPr lang="fr-FR" sz="1800" b="0" cap="none" dirty="0" smtClean="0">
                <a:solidFill>
                  <a:schemeClr val="tx2"/>
                </a:solidFill>
              </a:rPr>
              <a:t>Un tel niveau ne s’était pas observé depuis bien longtemps. Plus de la moitié des dirigeants ont une opinion favorable sur le niveau de leur activité.</a:t>
            </a:r>
          </a:p>
          <a:p>
            <a:pPr algn="just"/>
            <a:endParaRPr lang="fr-FR" sz="1800" b="0" cap="none" dirty="0">
              <a:solidFill>
                <a:schemeClr val="tx2"/>
              </a:solidFill>
            </a:endParaRPr>
          </a:p>
          <a:p>
            <a:pPr algn="just"/>
            <a:r>
              <a:rPr lang="fr-FR" sz="1800" b="0" cap="none" dirty="0" smtClean="0">
                <a:solidFill>
                  <a:schemeClr val="tx2"/>
                </a:solidFill>
              </a:rPr>
              <a:t>Cette embellie concerne tous les secteurs industriels.</a:t>
            </a:r>
            <a:endParaRPr lang="fr-FR" sz="1800" b="0" cap="none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61118" y="5839606"/>
            <a:ext cx="522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Source : enquêtes trimestrielles de conjoncture des CCI Hauts-de-France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545291"/>
              </p:ext>
            </p:extLst>
          </p:nvPr>
        </p:nvGraphicFramePr>
        <p:xfrm>
          <a:off x="3581369" y="1949569"/>
          <a:ext cx="5562631" cy="363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7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81699" y="171547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les industriels sont satisfaits de leur trésorerie</a:t>
            </a:r>
          </a:p>
          <a:p>
            <a:pPr lvl="2"/>
            <a:r>
              <a:rPr lang="fr-FR" b="1" dirty="0">
                <a:solidFill>
                  <a:srgbClr val="EEA420"/>
                </a:solidFill>
              </a:rPr>
              <a:t>-</a:t>
            </a:r>
            <a:endParaRPr lang="fr-FR" b="1" dirty="0" smtClean="0">
              <a:solidFill>
                <a:srgbClr val="EEA420"/>
              </a:solidFill>
            </a:endParaRPr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endParaRPr lang="fr-FR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281699" y="1638301"/>
            <a:ext cx="2679700" cy="44783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fontAlgn="auto">
              <a:spcAft>
                <a:spcPts val="1369"/>
              </a:spcAft>
            </a:pPr>
            <a:r>
              <a:rPr lang="fr-FR" sz="1800" dirty="0" smtClean="0">
                <a:solidFill>
                  <a:srgbClr val="004279"/>
                </a:solidFill>
              </a:rPr>
              <a:t>Ce trimestre, 1 industriel sur 2 juge son niveau de trésorerie bon.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1800" dirty="0" smtClean="0">
                <a:solidFill>
                  <a:srgbClr val="004279"/>
                </a:solidFill>
              </a:rPr>
              <a:t>Le solde d’opinion des dirigeants sur la trésorerie connait une nette progression (+4 points).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1800" dirty="0" smtClean="0">
                <a:solidFill>
                  <a:srgbClr val="004279"/>
                </a:solidFill>
              </a:rPr>
              <a:t>Seulement 17% des dirigeants jugent mauvaise leur trésorerie, un taux très faible qui se confirme au fil des trimestres de 2017.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55677" y="5701106"/>
            <a:ext cx="522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Source : enquêtes trimestrielles de conjoncture des CCI Hauts-de-France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806880"/>
              </p:ext>
            </p:extLst>
          </p:nvPr>
        </p:nvGraphicFramePr>
        <p:xfrm>
          <a:off x="3286904" y="1906438"/>
          <a:ext cx="5702060" cy="36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1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87598" y="171548"/>
            <a:ext cx="8862301" cy="947192"/>
          </a:xfrm>
        </p:spPr>
        <p:txBody>
          <a:bodyPr/>
          <a:lstStyle/>
          <a:p>
            <a:r>
              <a:rPr lang="fr-FR" dirty="0" smtClean="0"/>
              <a:t>-</a:t>
            </a:r>
          </a:p>
          <a:p>
            <a:r>
              <a:rPr lang="fr-FR" dirty="0" smtClean="0"/>
              <a:t>Les industriels se montrent confiants en matière d’embauches</a:t>
            </a:r>
          </a:p>
          <a:p>
            <a:pPr lvl="2"/>
            <a:r>
              <a:rPr lang="fr-FR" b="1" dirty="0">
                <a:solidFill>
                  <a:srgbClr val="EEA420"/>
                </a:solidFill>
              </a:rPr>
              <a:t>-</a:t>
            </a:r>
            <a:endParaRPr lang="fr-FR" b="1" dirty="0" smtClean="0">
              <a:solidFill>
                <a:srgbClr val="EEA420"/>
              </a:solidFill>
            </a:endParaRPr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endParaRPr lang="fr-FR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335380" y="1693364"/>
            <a:ext cx="3218468" cy="49371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fontAlgn="auto">
              <a:spcAft>
                <a:spcPts val="1369"/>
              </a:spcAft>
            </a:pPr>
            <a:r>
              <a:rPr lang="fr-FR" sz="1800" dirty="0">
                <a:solidFill>
                  <a:srgbClr val="004279"/>
                </a:solidFill>
              </a:rPr>
              <a:t>La situation de l’emploi s’améliore encore ce trimestre, avec un solde d’opinion nettement positif (+11). 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1800" dirty="0">
                <a:solidFill>
                  <a:srgbClr val="004279"/>
                </a:solidFill>
              </a:rPr>
              <a:t>20% des industriels ont connu une hausse de leurs effectifs ce trimestre (contre 14 % de prévu). 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1800" dirty="0">
                <a:solidFill>
                  <a:srgbClr val="004279"/>
                </a:solidFill>
              </a:rPr>
              <a:t>Selon leurs prévisions, cette amélioration de l’emploi devrait s’accentuer au trimestre prochain.</a:t>
            </a:r>
          </a:p>
          <a:p>
            <a:pPr lvl="2" algn="just" fontAlgn="auto">
              <a:spcAft>
                <a:spcPts val="1369"/>
              </a:spcAft>
            </a:pPr>
            <a:r>
              <a:rPr lang="fr-FR" sz="2000" dirty="0" smtClean="0">
                <a:solidFill>
                  <a:srgbClr val="004279"/>
                </a:solidFill>
              </a:rPr>
              <a:t> 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5131950" y="1835123"/>
            <a:ext cx="3414000" cy="33019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 cap="all">
                <a:solidFill>
                  <a:srgbClr val="EEA420"/>
                </a:solidFill>
                <a:latin typeface="+mn-lt"/>
                <a:ea typeface="+mn-ea"/>
                <a:cs typeface="+mn-cs"/>
              </a:defRPr>
            </a:lvl1pPr>
            <a:lvl2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cap="all">
                <a:solidFill>
                  <a:srgbClr val="003E79"/>
                </a:solidFill>
                <a:latin typeface="+mn-lt"/>
                <a:ea typeface="+mn-ea"/>
                <a:cs typeface="+mn-cs"/>
              </a:defRPr>
            </a:lvl2pPr>
            <a:lvl3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2714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 fontAlgn="auto">
              <a:spcAft>
                <a:spcPts val="1369"/>
              </a:spcAft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Opinion des dirigeants sur l’emploi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61118" y="5701106"/>
            <a:ext cx="522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Source : enquêtes trimestrielles de conjoncture des CCI Hauts-de-France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688645"/>
              </p:ext>
            </p:extLst>
          </p:nvPr>
        </p:nvGraphicFramePr>
        <p:xfrm>
          <a:off x="3920191" y="2278046"/>
          <a:ext cx="4909699" cy="314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5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calaire">
  <a:themeElements>
    <a:clrScheme name="CCI">
      <a:dk1>
        <a:sysClr val="windowText" lastClr="000000"/>
      </a:dk1>
      <a:lt1>
        <a:sysClr val="window" lastClr="FFFFFF"/>
      </a:lt1>
      <a:dk2>
        <a:srgbClr val="004279"/>
      </a:dk2>
      <a:lt2>
        <a:srgbClr val="FFFFFF"/>
      </a:lt2>
      <a:accent1>
        <a:srgbClr val="E70042"/>
      </a:accent1>
      <a:accent2>
        <a:srgbClr val="1AB3B1"/>
      </a:accent2>
      <a:accent3>
        <a:srgbClr val="004279"/>
      </a:accent3>
      <a:accent4>
        <a:srgbClr val="E70042"/>
      </a:accent4>
      <a:accent5>
        <a:srgbClr val="1AB3B1"/>
      </a:accent5>
      <a:accent6>
        <a:srgbClr val="004279"/>
      </a:accent6>
      <a:hlink>
        <a:srgbClr val="1AB3B1"/>
      </a:hlink>
      <a:folHlink>
        <a:srgbClr val="E70042"/>
      </a:folHlink>
    </a:clrScheme>
    <a:fontScheme name="CC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CCI-infoeco" id="{5A3A910D-D315-2640-AB9F-A00ED9F06D24}" vid="{907450E1-522A-584C-82DC-8DBE30365077}"/>
    </a:ext>
  </a:extLst>
</a:theme>
</file>

<file path=ppt/theme/theme2.xml><?xml version="1.0" encoding="utf-8"?>
<a:theme xmlns:a="http://schemas.openxmlformats.org/drawingml/2006/main" name="Textes">
  <a:themeElements>
    <a:clrScheme name="CCI">
      <a:dk1>
        <a:sysClr val="windowText" lastClr="000000"/>
      </a:dk1>
      <a:lt1>
        <a:sysClr val="window" lastClr="FFFFFF"/>
      </a:lt1>
      <a:dk2>
        <a:srgbClr val="004279"/>
      </a:dk2>
      <a:lt2>
        <a:srgbClr val="FFFFFF"/>
      </a:lt2>
      <a:accent1>
        <a:srgbClr val="E70042"/>
      </a:accent1>
      <a:accent2>
        <a:srgbClr val="1AB3B1"/>
      </a:accent2>
      <a:accent3>
        <a:srgbClr val="004279"/>
      </a:accent3>
      <a:accent4>
        <a:srgbClr val="E70042"/>
      </a:accent4>
      <a:accent5>
        <a:srgbClr val="1AB3B1"/>
      </a:accent5>
      <a:accent6>
        <a:srgbClr val="004279"/>
      </a:accent6>
      <a:hlink>
        <a:srgbClr val="1AB3B1"/>
      </a:hlink>
      <a:folHlink>
        <a:srgbClr val="E70042"/>
      </a:folHlink>
    </a:clrScheme>
    <a:fontScheme name="CC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CCI-infoeco" id="{5A3A910D-D315-2640-AB9F-A00ED9F06D24}" vid="{A20553EA-7422-634D-BABE-8CDD1AD040DB}"/>
    </a:ext>
  </a:extLst>
</a:theme>
</file>

<file path=ppt/theme/theme3.xml><?xml version="1.0" encoding="utf-8"?>
<a:theme xmlns:a="http://schemas.openxmlformats.org/drawingml/2006/main" name="modèle info eco leader tétie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CCI-infoeco" id="{5A3A910D-D315-2640-AB9F-A00ED9F06D24}" vid="{0514C35C-33E3-BA46-BBD3-B20BDC04D7AE}"/>
    </a:ext>
  </a:extLst>
</a:theme>
</file>

<file path=ppt/theme/theme4.xml><?xml version="1.0" encoding="utf-8"?>
<a:theme xmlns:a="http://schemas.openxmlformats.org/drawingml/2006/main" name="1_Textes">
  <a:themeElements>
    <a:clrScheme name="CCI">
      <a:dk1>
        <a:sysClr val="windowText" lastClr="000000"/>
      </a:dk1>
      <a:lt1>
        <a:sysClr val="window" lastClr="FFFFFF"/>
      </a:lt1>
      <a:dk2>
        <a:srgbClr val="004279"/>
      </a:dk2>
      <a:lt2>
        <a:srgbClr val="FFFFFF"/>
      </a:lt2>
      <a:accent1>
        <a:srgbClr val="E70042"/>
      </a:accent1>
      <a:accent2>
        <a:srgbClr val="1AB3B1"/>
      </a:accent2>
      <a:accent3>
        <a:srgbClr val="004279"/>
      </a:accent3>
      <a:accent4>
        <a:srgbClr val="E70042"/>
      </a:accent4>
      <a:accent5>
        <a:srgbClr val="1AB3B1"/>
      </a:accent5>
      <a:accent6>
        <a:srgbClr val="004279"/>
      </a:accent6>
      <a:hlink>
        <a:srgbClr val="1AB3B1"/>
      </a:hlink>
      <a:folHlink>
        <a:srgbClr val="E70042"/>
      </a:folHlink>
    </a:clrScheme>
    <a:fontScheme name="CC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CCI-infoeco" id="{5A3A910D-D315-2640-AB9F-A00ED9F06D24}" vid="{A20553EA-7422-634D-BABE-8CDD1AD040DB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CI">
    <a:dk1>
      <a:sysClr val="windowText" lastClr="000000"/>
    </a:dk1>
    <a:lt1>
      <a:sysClr val="window" lastClr="FFFFFF"/>
    </a:lt1>
    <a:dk2>
      <a:srgbClr val="004279"/>
    </a:dk2>
    <a:lt2>
      <a:srgbClr val="FFFFFF"/>
    </a:lt2>
    <a:accent1>
      <a:srgbClr val="E70042"/>
    </a:accent1>
    <a:accent2>
      <a:srgbClr val="1AB3B1"/>
    </a:accent2>
    <a:accent3>
      <a:srgbClr val="004279"/>
    </a:accent3>
    <a:accent4>
      <a:srgbClr val="E70042"/>
    </a:accent4>
    <a:accent5>
      <a:srgbClr val="1AB3B1"/>
    </a:accent5>
    <a:accent6>
      <a:srgbClr val="004279"/>
    </a:accent6>
    <a:hlink>
      <a:srgbClr val="1AB3B1"/>
    </a:hlink>
    <a:folHlink>
      <a:srgbClr val="E70042"/>
    </a:folHlink>
  </a:clrScheme>
  <a:fontScheme name="CCI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CI">
    <a:dk1>
      <a:sysClr val="windowText" lastClr="000000"/>
    </a:dk1>
    <a:lt1>
      <a:sysClr val="window" lastClr="FFFFFF"/>
    </a:lt1>
    <a:dk2>
      <a:srgbClr val="004279"/>
    </a:dk2>
    <a:lt2>
      <a:srgbClr val="FFFFFF"/>
    </a:lt2>
    <a:accent1>
      <a:srgbClr val="E70042"/>
    </a:accent1>
    <a:accent2>
      <a:srgbClr val="1AB3B1"/>
    </a:accent2>
    <a:accent3>
      <a:srgbClr val="004279"/>
    </a:accent3>
    <a:accent4>
      <a:srgbClr val="E70042"/>
    </a:accent4>
    <a:accent5>
      <a:srgbClr val="1AB3B1"/>
    </a:accent5>
    <a:accent6>
      <a:srgbClr val="004279"/>
    </a:accent6>
    <a:hlink>
      <a:srgbClr val="1AB3B1"/>
    </a:hlink>
    <a:folHlink>
      <a:srgbClr val="E70042"/>
    </a:folHlink>
  </a:clrScheme>
  <a:fontScheme name="CCI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PowerpointCCI-infoeco</Template>
  <TotalTime>2432</TotalTime>
  <Words>1013</Words>
  <Application>Microsoft Office PowerPoint</Application>
  <PresentationFormat>Affichage à l'écran (4:3)</PresentationFormat>
  <Paragraphs>123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4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Intercalaire</vt:lpstr>
      <vt:lpstr>Textes</vt:lpstr>
      <vt:lpstr>modèle info eco leader tétiere</vt:lpstr>
      <vt:lpstr>1_Textes</vt:lpstr>
      <vt:lpstr>file:///\\SVR1009V\Services\driaet\BASES%20DE%20CONNAISSANCES\ENQUETE\ENQUETE%20FLASH\Réalisation%20powerpoint\Données_région\FLASH%20REGION%20Version%200.xlsx!Bilan3moisécoulé!%5bFLASH%20REGION%20Version%200.xlsx%5dBilan3moisécoulé%20Graphique%202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BIDON</dc:creator>
  <cp:lastModifiedBy>Gregory STANISLAWSKI</cp:lastModifiedBy>
  <cp:revision>154</cp:revision>
  <dcterms:created xsi:type="dcterms:W3CDTF">2017-07-26T09:43:09Z</dcterms:created>
  <dcterms:modified xsi:type="dcterms:W3CDTF">2017-11-08T09:00:17Z</dcterms:modified>
</cp:coreProperties>
</file>